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414" r:id="rId2"/>
    <p:sldId id="257" r:id="rId3"/>
    <p:sldId id="264" r:id="rId4"/>
    <p:sldId id="415" r:id="rId5"/>
    <p:sldId id="267" r:id="rId6"/>
    <p:sldId id="390" r:id="rId7"/>
    <p:sldId id="398" r:id="rId8"/>
    <p:sldId id="261" r:id="rId9"/>
    <p:sldId id="412" r:id="rId10"/>
    <p:sldId id="413" r:id="rId11"/>
    <p:sldId id="272" r:id="rId12"/>
    <p:sldId id="401" r:id="rId13"/>
    <p:sldId id="260" r:id="rId14"/>
    <p:sldId id="276" r:id="rId15"/>
    <p:sldId id="417" r:id="rId16"/>
    <p:sldId id="411" r:id="rId17"/>
    <p:sldId id="410" r:id="rId18"/>
    <p:sldId id="402" r:id="rId19"/>
    <p:sldId id="416" r:id="rId20"/>
    <p:sldId id="404" r:id="rId21"/>
    <p:sldId id="406" r:id="rId22"/>
    <p:sldId id="405" r:id="rId23"/>
    <p:sldId id="403" r:id="rId24"/>
  </p:sldIdLst>
  <p:sldSz cx="243713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1pPr>
    <a:lvl2pPr marL="0" marR="0" indent="914216"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2pPr>
    <a:lvl3pPr marL="0" marR="0" indent="1828433"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3pPr>
    <a:lvl4pPr marL="0" marR="0" indent="2742651"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4pPr>
    <a:lvl5pPr marL="0" marR="0" indent="3656867"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5pPr>
    <a:lvl6pPr marL="0" marR="0" indent="4571086"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6pPr>
    <a:lvl7pPr marL="0" marR="0" indent="5485303"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7pPr>
    <a:lvl8pPr marL="0" marR="0" indent="6399519"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8pPr>
    <a:lvl9pPr marL="0" marR="0" indent="7313737"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9pPr>
  </p:defaultTextStyle>
  <p:extLst>
    <p:ext uri="{EFAFB233-063F-42B5-8137-9DF3F51BA10A}">
      <p15:sldGuideLst xmlns:p15="http://schemas.microsoft.com/office/powerpoint/2012/main">
        <p15:guide id="1" orient="horz" pos="4320">
          <p15:clr>
            <a:srgbClr val="A4A3A4"/>
          </p15:clr>
        </p15:guide>
        <p15:guide id="2" pos="76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7F7F7F"/>
      </a:tcTxStyle>
      <a:tcStyle>
        <a:tcBdr>
          <a:left>
            <a:ln w="12700" cap="flat">
              <a:solidFill>
                <a:schemeClr val="accent5">
                  <a:hueOff val="-7200000"/>
                  <a:satOff val="-100001"/>
                </a:schemeClr>
              </a:solidFill>
              <a:prstDash val="solid"/>
              <a:round/>
            </a:ln>
          </a:left>
          <a:right>
            <a:ln w="12700" cap="flat">
              <a:solidFill>
                <a:schemeClr val="accent5">
                  <a:hueOff val="-7200000"/>
                  <a:satOff val="-100001"/>
                </a:schemeClr>
              </a:solidFill>
              <a:prstDash val="solid"/>
              <a:round/>
            </a:ln>
          </a:right>
          <a:top>
            <a:ln w="12700" cap="flat">
              <a:solidFill>
                <a:schemeClr val="accent5">
                  <a:hueOff val="-7200000"/>
                  <a:satOff val="-100001"/>
                </a:schemeClr>
              </a:solidFill>
              <a:prstDash val="solid"/>
              <a:round/>
            </a:ln>
          </a:top>
          <a:bottom>
            <a:ln w="12700" cap="flat">
              <a:solidFill>
                <a:schemeClr val="accent5">
                  <a:hueOff val="-7200000"/>
                  <a:satOff val="-100001"/>
                </a:schemeClr>
              </a:solidFill>
              <a:prstDash val="solid"/>
              <a:round/>
            </a:ln>
          </a:bottom>
          <a:insideH>
            <a:ln w="12700" cap="flat">
              <a:solidFill>
                <a:schemeClr val="accent5">
                  <a:hueOff val="-7200000"/>
                  <a:satOff val="-100001"/>
                </a:schemeClr>
              </a:solidFill>
              <a:prstDash val="solid"/>
              <a:round/>
            </a:ln>
          </a:insideH>
          <a:insideV>
            <a:ln w="12700" cap="flat">
              <a:solidFill>
                <a:schemeClr val="accent5">
                  <a:hueOff val="-7200000"/>
                  <a:satOff val="-100001"/>
                </a:schemeClr>
              </a:solidFill>
              <a:prstDash val="solid"/>
              <a:round/>
            </a:ln>
          </a:insideV>
        </a:tcBdr>
        <a:fill>
          <a:solidFill>
            <a:srgbClr val="CAD1F2"/>
          </a:solidFill>
        </a:fill>
      </a:tcStyle>
    </a:wholeTbl>
    <a:band2H>
      <a:tcTxStyle/>
      <a:tcStyle>
        <a:tcBdr/>
        <a:fill>
          <a:solidFill>
            <a:srgbClr val="E6E9F8"/>
          </a:solidFill>
        </a:fill>
      </a:tcStyle>
    </a:band2H>
    <a:firstCol>
      <a:tcTxStyle b="on" i="off">
        <a:font>
          <a:latin typeface="Calibri"/>
          <a:ea typeface="Calibri"/>
          <a:cs typeface="Calibri"/>
        </a:font>
        <a:schemeClr val="accent5">
          <a:hueOff val="-7200000"/>
          <a:satOff val="-100001"/>
        </a:schemeClr>
      </a:tcTxStyle>
      <a:tcStyle>
        <a:tcBdr>
          <a:left>
            <a:ln w="12700" cap="flat">
              <a:solidFill>
                <a:schemeClr val="accent5">
                  <a:hueOff val="-7200000"/>
                  <a:satOff val="-100001"/>
                </a:schemeClr>
              </a:solidFill>
              <a:prstDash val="solid"/>
              <a:round/>
            </a:ln>
          </a:left>
          <a:right>
            <a:ln w="12700" cap="flat">
              <a:solidFill>
                <a:schemeClr val="accent5">
                  <a:hueOff val="-7200000"/>
                  <a:satOff val="-100001"/>
                </a:schemeClr>
              </a:solidFill>
              <a:prstDash val="solid"/>
              <a:round/>
            </a:ln>
          </a:right>
          <a:top>
            <a:ln w="12700" cap="flat">
              <a:solidFill>
                <a:schemeClr val="accent5">
                  <a:hueOff val="-7200000"/>
                  <a:satOff val="-100001"/>
                </a:schemeClr>
              </a:solidFill>
              <a:prstDash val="solid"/>
              <a:round/>
            </a:ln>
          </a:top>
          <a:bottom>
            <a:ln w="12700" cap="flat">
              <a:solidFill>
                <a:schemeClr val="accent5">
                  <a:hueOff val="-7200000"/>
                  <a:satOff val="-100001"/>
                </a:schemeClr>
              </a:solidFill>
              <a:prstDash val="solid"/>
              <a:round/>
            </a:ln>
          </a:bottom>
          <a:insideH>
            <a:ln w="12700" cap="flat">
              <a:solidFill>
                <a:schemeClr val="accent5">
                  <a:hueOff val="-7200000"/>
                  <a:satOff val="-100001"/>
                </a:schemeClr>
              </a:solidFill>
              <a:prstDash val="solid"/>
              <a:round/>
            </a:ln>
          </a:insideH>
          <a:insideV>
            <a:ln w="12700" cap="flat">
              <a:solidFill>
                <a:schemeClr val="accent5">
                  <a:hueOff val="-7200000"/>
                  <a:satOff val="-100001"/>
                </a:schemeClr>
              </a:solidFill>
              <a:prstDash val="solid"/>
              <a:round/>
            </a:ln>
          </a:insideV>
        </a:tcBdr>
        <a:fill>
          <a:solidFill>
            <a:schemeClr val="accent1"/>
          </a:solidFill>
        </a:fill>
      </a:tcStyle>
    </a:firstCol>
    <a:lastRow>
      <a:tcTxStyle b="on" i="off">
        <a:font>
          <a:latin typeface="Calibri"/>
          <a:ea typeface="Calibri"/>
          <a:cs typeface="Calibri"/>
        </a:font>
        <a:schemeClr val="accent5">
          <a:hueOff val="-7200000"/>
          <a:satOff val="-100001"/>
        </a:schemeClr>
      </a:tcTxStyle>
      <a:tcStyle>
        <a:tcBdr>
          <a:left>
            <a:ln w="12700" cap="flat">
              <a:solidFill>
                <a:schemeClr val="accent5">
                  <a:hueOff val="-7200000"/>
                  <a:satOff val="-100001"/>
                </a:schemeClr>
              </a:solidFill>
              <a:prstDash val="solid"/>
              <a:round/>
            </a:ln>
          </a:left>
          <a:right>
            <a:ln w="12700" cap="flat">
              <a:solidFill>
                <a:schemeClr val="accent5">
                  <a:hueOff val="-7200000"/>
                  <a:satOff val="-100001"/>
                </a:schemeClr>
              </a:solidFill>
              <a:prstDash val="solid"/>
              <a:round/>
            </a:ln>
          </a:right>
          <a:top>
            <a:ln w="38100" cap="flat">
              <a:solidFill>
                <a:schemeClr val="accent5">
                  <a:hueOff val="-7200000"/>
                  <a:satOff val="-100001"/>
                </a:schemeClr>
              </a:solidFill>
              <a:prstDash val="solid"/>
              <a:round/>
            </a:ln>
          </a:top>
          <a:bottom>
            <a:ln w="12700" cap="flat">
              <a:solidFill>
                <a:schemeClr val="accent5">
                  <a:hueOff val="-7200000"/>
                  <a:satOff val="-100001"/>
                </a:schemeClr>
              </a:solidFill>
              <a:prstDash val="solid"/>
              <a:round/>
            </a:ln>
          </a:bottom>
          <a:insideH>
            <a:ln w="12700" cap="flat">
              <a:solidFill>
                <a:schemeClr val="accent5">
                  <a:hueOff val="-7200000"/>
                  <a:satOff val="-100001"/>
                </a:schemeClr>
              </a:solidFill>
              <a:prstDash val="solid"/>
              <a:round/>
            </a:ln>
          </a:insideH>
          <a:insideV>
            <a:ln w="12700" cap="flat">
              <a:solidFill>
                <a:schemeClr val="accent5">
                  <a:hueOff val="-7200000"/>
                  <a:satOff val="-100001"/>
                </a:schemeClr>
              </a:solidFill>
              <a:prstDash val="solid"/>
              <a:round/>
            </a:ln>
          </a:insideV>
        </a:tcBdr>
        <a:fill>
          <a:solidFill>
            <a:schemeClr val="accent1"/>
          </a:solidFill>
        </a:fill>
      </a:tcStyle>
    </a:lastRow>
    <a:firstRow>
      <a:tcTxStyle b="on" i="off">
        <a:font>
          <a:latin typeface="Calibri"/>
          <a:ea typeface="Calibri"/>
          <a:cs typeface="Calibri"/>
        </a:font>
        <a:schemeClr val="accent5">
          <a:hueOff val="-7200000"/>
          <a:satOff val="-100001"/>
        </a:schemeClr>
      </a:tcTxStyle>
      <a:tcStyle>
        <a:tcBdr>
          <a:left>
            <a:ln w="12700" cap="flat">
              <a:solidFill>
                <a:schemeClr val="accent5">
                  <a:hueOff val="-7200000"/>
                  <a:satOff val="-100001"/>
                </a:schemeClr>
              </a:solidFill>
              <a:prstDash val="solid"/>
              <a:round/>
            </a:ln>
          </a:left>
          <a:right>
            <a:ln w="12700" cap="flat">
              <a:solidFill>
                <a:schemeClr val="accent5">
                  <a:hueOff val="-7200000"/>
                  <a:satOff val="-100001"/>
                </a:schemeClr>
              </a:solidFill>
              <a:prstDash val="solid"/>
              <a:round/>
            </a:ln>
          </a:right>
          <a:top>
            <a:ln w="12700" cap="flat">
              <a:solidFill>
                <a:schemeClr val="accent5">
                  <a:hueOff val="-7200000"/>
                  <a:satOff val="-100001"/>
                </a:schemeClr>
              </a:solidFill>
              <a:prstDash val="solid"/>
              <a:round/>
            </a:ln>
          </a:top>
          <a:bottom>
            <a:ln w="38100" cap="flat">
              <a:solidFill>
                <a:schemeClr val="accent5">
                  <a:hueOff val="-7200000"/>
                  <a:satOff val="-100001"/>
                </a:schemeClr>
              </a:solidFill>
              <a:prstDash val="solid"/>
              <a:round/>
            </a:ln>
          </a:bottom>
          <a:insideH>
            <a:ln w="12700" cap="flat">
              <a:solidFill>
                <a:schemeClr val="accent5">
                  <a:hueOff val="-7200000"/>
                  <a:satOff val="-100001"/>
                </a:schemeClr>
              </a:solidFill>
              <a:prstDash val="solid"/>
              <a:round/>
            </a:ln>
          </a:insideH>
          <a:insideV>
            <a:ln w="12700" cap="flat">
              <a:solidFill>
                <a:schemeClr val="accent5">
                  <a:hueOff val="-7200000"/>
                  <a:satOff val="-100001"/>
                </a:schemeClr>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7F7F7F"/>
      </a:tcTxStyle>
      <a:tcStyle>
        <a:tcBdr>
          <a:left>
            <a:ln w="12700" cap="flat">
              <a:solidFill>
                <a:schemeClr val="accent5">
                  <a:hueOff val="-7200000"/>
                  <a:satOff val="-100001"/>
                </a:schemeClr>
              </a:solidFill>
              <a:prstDash val="solid"/>
              <a:round/>
            </a:ln>
          </a:left>
          <a:right>
            <a:ln w="12700" cap="flat">
              <a:solidFill>
                <a:schemeClr val="accent5">
                  <a:hueOff val="-7200000"/>
                  <a:satOff val="-100001"/>
                </a:schemeClr>
              </a:solidFill>
              <a:prstDash val="solid"/>
              <a:round/>
            </a:ln>
          </a:right>
          <a:top>
            <a:ln w="12700" cap="flat">
              <a:solidFill>
                <a:schemeClr val="accent5">
                  <a:hueOff val="-7200000"/>
                  <a:satOff val="-100001"/>
                </a:schemeClr>
              </a:solidFill>
              <a:prstDash val="solid"/>
              <a:round/>
            </a:ln>
          </a:top>
          <a:bottom>
            <a:ln w="12700" cap="flat">
              <a:solidFill>
                <a:schemeClr val="accent5">
                  <a:hueOff val="-7200000"/>
                  <a:satOff val="-100001"/>
                </a:schemeClr>
              </a:solidFill>
              <a:prstDash val="solid"/>
              <a:round/>
            </a:ln>
          </a:bottom>
          <a:insideH>
            <a:ln w="12700" cap="flat">
              <a:solidFill>
                <a:schemeClr val="accent5">
                  <a:hueOff val="-7200000"/>
                  <a:satOff val="-100001"/>
                </a:schemeClr>
              </a:solidFill>
              <a:prstDash val="solid"/>
              <a:round/>
            </a:ln>
          </a:insideH>
          <a:insideV>
            <a:ln w="12700" cap="flat">
              <a:solidFill>
                <a:schemeClr val="accent5">
                  <a:hueOff val="-7200000"/>
                  <a:satOff val="-100001"/>
                </a:schemeClr>
              </a:solidFill>
              <a:prstDash val="solid"/>
              <a:round/>
            </a:ln>
          </a:insideV>
        </a:tcBdr>
        <a:fill>
          <a:solidFill>
            <a:srgbClr val="CCCCCC"/>
          </a:solidFill>
        </a:fill>
      </a:tcStyle>
    </a:wholeTbl>
    <a:band2H>
      <a:tcTxStyle/>
      <a:tcStyle>
        <a:tcBdr/>
        <a:fill>
          <a:solidFill>
            <a:srgbClr val="E7E7E7"/>
          </a:solidFill>
        </a:fill>
      </a:tcStyle>
    </a:band2H>
    <a:firstCol>
      <a:tcTxStyle b="on" i="off">
        <a:font>
          <a:latin typeface="Calibri"/>
          <a:ea typeface="Calibri"/>
          <a:cs typeface="Calibri"/>
        </a:font>
        <a:schemeClr val="accent5">
          <a:hueOff val="-7200000"/>
          <a:satOff val="-100001"/>
        </a:schemeClr>
      </a:tcTxStyle>
      <a:tcStyle>
        <a:tcBdr>
          <a:left>
            <a:ln w="12700" cap="flat">
              <a:solidFill>
                <a:schemeClr val="accent5">
                  <a:hueOff val="-7200000"/>
                  <a:satOff val="-100001"/>
                </a:schemeClr>
              </a:solidFill>
              <a:prstDash val="solid"/>
              <a:round/>
            </a:ln>
          </a:left>
          <a:right>
            <a:ln w="12700" cap="flat">
              <a:solidFill>
                <a:schemeClr val="accent5">
                  <a:hueOff val="-7200000"/>
                  <a:satOff val="-100001"/>
                </a:schemeClr>
              </a:solidFill>
              <a:prstDash val="solid"/>
              <a:round/>
            </a:ln>
          </a:right>
          <a:top>
            <a:ln w="12700" cap="flat">
              <a:solidFill>
                <a:schemeClr val="accent5">
                  <a:hueOff val="-7200000"/>
                  <a:satOff val="-100001"/>
                </a:schemeClr>
              </a:solidFill>
              <a:prstDash val="solid"/>
              <a:round/>
            </a:ln>
          </a:top>
          <a:bottom>
            <a:ln w="12700" cap="flat">
              <a:solidFill>
                <a:schemeClr val="accent5">
                  <a:hueOff val="-7200000"/>
                  <a:satOff val="-100001"/>
                </a:schemeClr>
              </a:solidFill>
              <a:prstDash val="solid"/>
              <a:round/>
            </a:ln>
          </a:bottom>
          <a:insideH>
            <a:ln w="12700" cap="flat">
              <a:solidFill>
                <a:schemeClr val="accent5">
                  <a:hueOff val="-7200000"/>
                  <a:satOff val="-100001"/>
                </a:schemeClr>
              </a:solidFill>
              <a:prstDash val="solid"/>
              <a:round/>
            </a:ln>
          </a:insideH>
          <a:insideV>
            <a:ln w="12700" cap="flat">
              <a:solidFill>
                <a:schemeClr val="accent5">
                  <a:hueOff val="-7200000"/>
                  <a:satOff val="-100001"/>
                </a:schemeClr>
              </a:solidFill>
              <a:prstDash val="solid"/>
              <a:round/>
            </a:ln>
          </a:insideV>
        </a:tcBdr>
        <a:fill>
          <a:solidFill>
            <a:schemeClr val="accent3"/>
          </a:solidFill>
        </a:fill>
      </a:tcStyle>
    </a:firstCol>
    <a:lastRow>
      <a:tcTxStyle b="on" i="off">
        <a:font>
          <a:latin typeface="Calibri"/>
          <a:ea typeface="Calibri"/>
          <a:cs typeface="Calibri"/>
        </a:font>
        <a:schemeClr val="accent5">
          <a:hueOff val="-7200000"/>
          <a:satOff val="-100001"/>
        </a:schemeClr>
      </a:tcTxStyle>
      <a:tcStyle>
        <a:tcBdr>
          <a:left>
            <a:ln w="12700" cap="flat">
              <a:solidFill>
                <a:schemeClr val="accent5">
                  <a:hueOff val="-7200000"/>
                  <a:satOff val="-100001"/>
                </a:schemeClr>
              </a:solidFill>
              <a:prstDash val="solid"/>
              <a:round/>
            </a:ln>
          </a:left>
          <a:right>
            <a:ln w="12700" cap="flat">
              <a:solidFill>
                <a:schemeClr val="accent5">
                  <a:hueOff val="-7200000"/>
                  <a:satOff val="-100001"/>
                </a:schemeClr>
              </a:solidFill>
              <a:prstDash val="solid"/>
              <a:round/>
            </a:ln>
          </a:right>
          <a:top>
            <a:ln w="38100" cap="flat">
              <a:solidFill>
                <a:schemeClr val="accent5">
                  <a:hueOff val="-7200000"/>
                  <a:satOff val="-100001"/>
                </a:schemeClr>
              </a:solidFill>
              <a:prstDash val="solid"/>
              <a:round/>
            </a:ln>
          </a:top>
          <a:bottom>
            <a:ln w="12700" cap="flat">
              <a:solidFill>
                <a:schemeClr val="accent5">
                  <a:hueOff val="-7200000"/>
                  <a:satOff val="-100001"/>
                </a:schemeClr>
              </a:solidFill>
              <a:prstDash val="solid"/>
              <a:round/>
            </a:ln>
          </a:bottom>
          <a:insideH>
            <a:ln w="12700" cap="flat">
              <a:solidFill>
                <a:schemeClr val="accent5">
                  <a:hueOff val="-7200000"/>
                  <a:satOff val="-100001"/>
                </a:schemeClr>
              </a:solidFill>
              <a:prstDash val="solid"/>
              <a:round/>
            </a:ln>
          </a:insideH>
          <a:insideV>
            <a:ln w="12700" cap="flat">
              <a:solidFill>
                <a:schemeClr val="accent5">
                  <a:hueOff val="-7200000"/>
                  <a:satOff val="-100001"/>
                </a:schemeClr>
              </a:solidFill>
              <a:prstDash val="solid"/>
              <a:round/>
            </a:ln>
          </a:insideV>
        </a:tcBdr>
        <a:fill>
          <a:solidFill>
            <a:schemeClr val="accent3"/>
          </a:solidFill>
        </a:fill>
      </a:tcStyle>
    </a:lastRow>
    <a:firstRow>
      <a:tcTxStyle b="on" i="off">
        <a:font>
          <a:latin typeface="Calibri"/>
          <a:ea typeface="Calibri"/>
          <a:cs typeface="Calibri"/>
        </a:font>
        <a:schemeClr val="accent5">
          <a:hueOff val="-7200000"/>
          <a:satOff val="-100001"/>
        </a:schemeClr>
      </a:tcTxStyle>
      <a:tcStyle>
        <a:tcBdr>
          <a:left>
            <a:ln w="12700" cap="flat">
              <a:solidFill>
                <a:schemeClr val="accent5">
                  <a:hueOff val="-7200000"/>
                  <a:satOff val="-100001"/>
                </a:schemeClr>
              </a:solidFill>
              <a:prstDash val="solid"/>
              <a:round/>
            </a:ln>
          </a:left>
          <a:right>
            <a:ln w="12700" cap="flat">
              <a:solidFill>
                <a:schemeClr val="accent5">
                  <a:hueOff val="-7200000"/>
                  <a:satOff val="-100001"/>
                </a:schemeClr>
              </a:solidFill>
              <a:prstDash val="solid"/>
              <a:round/>
            </a:ln>
          </a:right>
          <a:top>
            <a:ln w="12700" cap="flat">
              <a:solidFill>
                <a:schemeClr val="accent5">
                  <a:hueOff val="-7200000"/>
                  <a:satOff val="-100001"/>
                </a:schemeClr>
              </a:solidFill>
              <a:prstDash val="solid"/>
              <a:round/>
            </a:ln>
          </a:top>
          <a:bottom>
            <a:ln w="38100" cap="flat">
              <a:solidFill>
                <a:schemeClr val="accent5">
                  <a:hueOff val="-7200000"/>
                  <a:satOff val="-100001"/>
                </a:schemeClr>
              </a:solidFill>
              <a:prstDash val="solid"/>
              <a:round/>
            </a:ln>
          </a:bottom>
          <a:insideH>
            <a:ln w="12700" cap="flat">
              <a:solidFill>
                <a:schemeClr val="accent5">
                  <a:hueOff val="-7200000"/>
                  <a:satOff val="-100001"/>
                </a:schemeClr>
              </a:solidFill>
              <a:prstDash val="solid"/>
              <a:round/>
            </a:ln>
          </a:insideH>
          <a:insideV>
            <a:ln w="12700" cap="flat">
              <a:solidFill>
                <a:schemeClr val="accent5">
                  <a:hueOff val="-7200000"/>
                  <a:satOff val="-100001"/>
                </a:schemeClr>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7F7F7F"/>
      </a:tcTxStyle>
      <a:tcStyle>
        <a:tcBdr>
          <a:left>
            <a:ln w="12700" cap="flat">
              <a:solidFill>
                <a:schemeClr val="accent5">
                  <a:hueOff val="-7200000"/>
                  <a:satOff val="-100001"/>
                </a:schemeClr>
              </a:solidFill>
              <a:prstDash val="solid"/>
              <a:round/>
            </a:ln>
          </a:left>
          <a:right>
            <a:ln w="12700" cap="flat">
              <a:solidFill>
                <a:schemeClr val="accent5">
                  <a:hueOff val="-7200000"/>
                  <a:satOff val="-100001"/>
                </a:schemeClr>
              </a:solidFill>
              <a:prstDash val="solid"/>
              <a:round/>
            </a:ln>
          </a:right>
          <a:top>
            <a:ln w="12700" cap="flat">
              <a:solidFill>
                <a:schemeClr val="accent5">
                  <a:hueOff val="-7200000"/>
                  <a:satOff val="-100001"/>
                </a:schemeClr>
              </a:solidFill>
              <a:prstDash val="solid"/>
              <a:round/>
            </a:ln>
          </a:top>
          <a:bottom>
            <a:ln w="12700" cap="flat">
              <a:solidFill>
                <a:schemeClr val="accent5">
                  <a:hueOff val="-7200000"/>
                  <a:satOff val="-100001"/>
                </a:schemeClr>
              </a:solidFill>
              <a:prstDash val="solid"/>
              <a:round/>
            </a:ln>
          </a:bottom>
          <a:insideH>
            <a:ln w="12700" cap="flat">
              <a:solidFill>
                <a:schemeClr val="accent5">
                  <a:hueOff val="-7200000"/>
                  <a:satOff val="-100001"/>
                </a:schemeClr>
              </a:solidFill>
              <a:prstDash val="solid"/>
              <a:round/>
            </a:ln>
          </a:insideH>
          <a:insideV>
            <a:ln w="12700" cap="flat">
              <a:solidFill>
                <a:schemeClr val="accent5">
                  <a:hueOff val="-7200000"/>
                  <a:satOff val="-100001"/>
                </a:schemeClr>
              </a:solidFill>
              <a:prstDash val="solid"/>
              <a:round/>
            </a:ln>
          </a:insideV>
        </a:tcBdr>
        <a:fill>
          <a:solidFill>
            <a:srgbClr val="DBDCDE"/>
          </a:solidFill>
        </a:fill>
      </a:tcStyle>
    </a:wholeTbl>
    <a:band2H>
      <a:tcTxStyle/>
      <a:tcStyle>
        <a:tcBdr/>
        <a:fill>
          <a:solidFill>
            <a:srgbClr val="EEEEEF"/>
          </a:solidFill>
        </a:fill>
      </a:tcStyle>
    </a:band2H>
    <a:firstCol>
      <a:tcTxStyle b="on" i="off">
        <a:font>
          <a:latin typeface="Calibri"/>
          <a:ea typeface="Calibri"/>
          <a:cs typeface="Calibri"/>
        </a:font>
        <a:schemeClr val="accent5">
          <a:hueOff val="-7200000"/>
          <a:satOff val="-100001"/>
        </a:schemeClr>
      </a:tcTxStyle>
      <a:tcStyle>
        <a:tcBdr>
          <a:left>
            <a:ln w="12700" cap="flat">
              <a:solidFill>
                <a:schemeClr val="accent5">
                  <a:hueOff val="-7200000"/>
                  <a:satOff val="-100001"/>
                </a:schemeClr>
              </a:solidFill>
              <a:prstDash val="solid"/>
              <a:round/>
            </a:ln>
          </a:left>
          <a:right>
            <a:ln w="12700" cap="flat">
              <a:solidFill>
                <a:schemeClr val="accent5">
                  <a:hueOff val="-7200000"/>
                  <a:satOff val="-100001"/>
                </a:schemeClr>
              </a:solidFill>
              <a:prstDash val="solid"/>
              <a:round/>
            </a:ln>
          </a:right>
          <a:top>
            <a:ln w="12700" cap="flat">
              <a:solidFill>
                <a:schemeClr val="accent5">
                  <a:hueOff val="-7200000"/>
                  <a:satOff val="-100001"/>
                </a:schemeClr>
              </a:solidFill>
              <a:prstDash val="solid"/>
              <a:round/>
            </a:ln>
          </a:top>
          <a:bottom>
            <a:ln w="12700" cap="flat">
              <a:solidFill>
                <a:schemeClr val="accent5">
                  <a:hueOff val="-7200000"/>
                  <a:satOff val="-100001"/>
                </a:schemeClr>
              </a:solidFill>
              <a:prstDash val="solid"/>
              <a:round/>
            </a:ln>
          </a:bottom>
          <a:insideH>
            <a:ln w="12700" cap="flat">
              <a:solidFill>
                <a:schemeClr val="accent5">
                  <a:hueOff val="-7200000"/>
                  <a:satOff val="-100001"/>
                </a:schemeClr>
              </a:solidFill>
              <a:prstDash val="solid"/>
              <a:round/>
            </a:ln>
          </a:insideH>
          <a:insideV>
            <a:ln w="12700" cap="flat">
              <a:solidFill>
                <a:schemeClr val="accent5">
                  <a:hueOff val="-7200000"/>
                  <a:satOff val="-100001"/>
                </a:schemeClr>
              </a:solidFill>
              <a:prstDash val="solid"/>
              <a:round/>
            </a:ln>
          </a:insideV>
        </a:tcBdr>
        <a:fill>
          <a:solidFill>
            <a:schemeClr val="accent6"/>
          </a:solidFill>
        </a:fill>
      </a:tcStyle>
    </a:firstCol>
    <a:lastRow>
      <a:tcTxStyle b="on" i="off">
        <a:font>
          <a:latin typeface="Calibri"/>
          <a:ea typeface="Calibri"/>
          <a:cs typeface="Calibri"/>
        </a:font>
        <a:schemeClr val="accent5">
          <a:hueOff val="-7200000"/>
          <a:satOff val="-100001"/>
        </a:schemeClr>
      </a:tcTxStyle>
      <a:tcStyle>
        <a:tcBdr>
          <a:left>
            <a:ln w="12700" cap="flat">
              <a:solidFill>
                <a:schemeClr val="accent5">
                  <a:hueOff val="-7200000"/>
                  <a:satOff val="-100001"/>
                </a:schemeClr>
              </a:solidFill>
              <a:prstDash val="solid"/>
              <a:round/>
            </a:ln>
          </a:left>
          <a:right>
            <a:ln w="12700" cap="flat">
              <a:solidFill>
                <a:schemeClr val="accent5">
                  <a:hueOff val="-7200000"/>
                  <a:satOff val="-100001"/>
                </a:schemeClr>
              </a:solidFill>
              <a:prstDash val="solid"/>
              <a:round/>
            </a:ln>
          </a:right>
          <a:top>
            <a:ln w="38100" cap="flat">
              <a:solidFill>
                <a:schemeClr val="accent5">
                  <a:hueOff val="-7200000"/>
                  <a:satOff val="-100001"/>
                </a:schemeClr>
              </a:solidFill>
              <a:prstDash val="solid"/>
              <a:round/>
            </a:ln>
          </a:top>
          <a:bottom>
            <a:ln w="12700" cap="flat">
              <a:solidFill>
                <a:schemeClr val="accent5">
                  <a:hueOff val="-7200000"/>
                  <a:satOff val="-100001"/>
                </a:schemeClr>
              </a:solidFill>
              <a:prstDash val="solid"/>
              <a:round/>
            </a:ln>
          </a:bottom>
          <a:insideH>
            <a:ln w="12700" cap="flat">
              <a:solidFill>
                <a:schemeClr val="accent5">
                  <a:hueOff val="-7200000"/>
                  <a:satOff val="-100001"/>
                </a:schemeClr>
              </a:solidFill>
              <a:prstDash val="solid"/>
              <a:round/>
            </a:ln>
          </a:insideH>
          <a:insideV>
            <a:ln w="12700" cap="flat">
              <a:solidFill>
                <a:schemeClr val="accent5">
                  <a:hueOff val="-7200000"/>
                  <a:satOff val="-100001"/>
                </a:schemeClr>
              </a:solidFill>
              <a:prstDash val="solid"/>
              <a:round/>
            </a:ln>
          </a:insideV>
        </a:tcBdr>
        <a:fill>
          <a:solidFill>
            <a:schemeClr val="accent6"/>
          </a:solidFill>
        </a:fill>
      </a:tcStyle>
    </a:lastRow>
    <a:firstRow>
      <a:tcTxStyle b="on" i="off">
        <a:font>
          <a:latin typeface="Calibri"/>
          <a:ea typeface="Calibri"/>
          <a:cs typeface="Calibri"/>
        </a:font>
        <a:schemeClr val="accent5">
          <a:hueOff val="-7200000"/>
          <a:satOff val="-100001"/>
        </a:schemeClr>
      </a:tcTxStyle>
      <a:tcStyle>
        <a:tcBdr>
          <a:left>
            <a:ln w="12700" cap="flat">
              <a:solidFill>
                <a:schemeClr val="accent5">
                  <a:hueOff val="-7200000"/>
                  <a:satOff val="-100001"/>
                </a:schemeClr>
              </a:solidFill>
              <a:prstDash val="solid"/>
              <a:round/>
            </a:ln>
          </a:left>
          <a:right>
            <a:ln w="12700" cap="flat">
              <a:solidFill>
                <a:schemeClr val="accent5">
                  <a:hueOff val="-7200000"/>
                  <a:satOff val="-100001"/>
                </a:schemeClr>
              </a:solidFill>
              <a:prstDash val="solid"/>
              <a:round/>
            </a:ln>
          </a:right>
          <a:top>
            <a:ln w="12700" cap="flat">
              <a:solidFill>
                <a:schemeClr val="accent5">
                  <a:hueOff val="-7200000"/>
                  <a:satOff val="-100001"/>
                </a:schemeClr>
              </a:solidFill>
              <a:prstDash val="solid"/>
              <a:round/>
            </a:ln>
          </a:top>
          <a:bottom>
            <a:ln w="38100" cap="flat">
              <a:solidFill>
                <a:schemeClr val="accent5">
                  <a:hueOff val="-7200000"/>
                  <a:satOff val="-100001"/>
                </a:schemeClr>
              </a:solidFill>
              <a:prstDash val="solid"/>
              <a:round/>
            </a:ln>
          </a:bottom>
          <a:insideH>
            <a:ln w="12700" cap="flat">
              <a:solidFill>
                <a:schemeClr val="accent5">
                  <a:hueOff val="-7200000"/>
                  <a:satOff val="-100001"/>
                </a:schemeClr>
              </a:solidFill>
              <a:prstDash val="solid"/>
              <a:round/>
            </a:ln>
          </a:insideH>
          <a:insideV>
            <a:ln w="12700" cap="flat">
              <a:solidFill>
                <a:schemeClr val="accent5">
                  <a:hueOff val="-7200000"/>
                  <a:satOff val="-100001"/>
                </a:schemeClr>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7F7F7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CECEC"/>
          </a:solidFill>
        </a:fill>
      </a:tcStyle>
    </a:wholeTbl>
    <a:band2H>
      <a:tcTxStyle/>
      <a:tcStyle>
        <a:tcBdr/>
        <a:fill>
          <a:solidFill>
            <a:schemeClr val="accent5">
              <a:hueOff val="-7200000"/>
              <a:satOff val="-100001"/>
            </a:schemeClr>
          </a:solidFill>
        </a:fill>
      </a:tcStyle>
    </a:band2H>
    <a:firstCol>
      <a:tcTxStyle b="on" i="off">
        <a:font>
          <a:latin typeface="Calibri"/>
          <a:ea typeface="Calibri"/>
          <a:cs typeface="Calibri"/>
        </a:font>
        <a:schemeClr val="accent5">
          <a:hueOff val="-7200000"/>
          <a:satOff val="-100001"/>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7F7F7F"/>
      </a:tcTxStyle>
      <a:tcStyle>
        <a:tcBdr>
          <a:left>
            <a:ln w="12700" cap="flat">
              <a:noFill/>
              <a:miter lim="400000"/>
            </a:ln>
          </a:left>
          <a:right>
            <a:ln w="12700" cap="flat">
              <a:noFill/>
              <a:miter lim="400000"/>
            </a:ln>
          </a:right>
          <a:top>
            <a:ln w="50800" cap="flat">
              <a:solidFill>
                <a:srgbClr val="7F7F7F"/>
              </a:solidFill>
              <a:prstDash val="solid"/>
              <a:round/>
            </a:ln>
          </a:top>
          <a:bottom>
            <a:ln w="25400" cap="flat">
              <a:solidFill>
                <a:srgbClr val="7F7F7F"/>
              </a:solidFill>
              <a:prstDash val="solid"/>
              <a:round/>
            </a:ln>
          </a:bottom>
          <a:insideH>
            <a:ln w="12700" cap="flat">
              <a:noFill/>
              <a:miter lim="400000"/>
            </a:ln>
          </a:insideH>
          <a:insideV>
            <a:ln w="12700" cap="flat">
              <a:noFill/>
              <a:miter lim="400000"/>
            </a:ln>
          </a:insideV>
        </a:tcBdr>
        <a:fill>
          <a:solidFill>
            <a:schemeClr val="accent5">
              <a:hueOff val="-7200000"/>
              <a:satOff val="-100001"/>
            </a:schemeClr>
          </a:solidFill>
        </a:fill>
      </a:tcStyle>
    </a:lastRow>
    <a:firstRow>
      <a:tcTxStyle b="on" i="off">
        <a:font>
          <a:latin typeface="Calibri"/>
          <a:ea typeface="Calibri"/>
          <a:cs typeface="Calibri"/>
        </a:font>
        <a:schemeClr val="accent5">
          <a:hueOff val="-7200000"/>
          <a:satOff val="-100001"/>
        </a:schemeClr>
      </a:tcTxStyle>
      <a:tcStyle>
        <a:tcBdr>
          <a:left>
            <a:ln w="12700" cap="flat">
              <a:noFill/>
              <a:miter lim="400000"/>
            </a:ln>
          </a:left>
          <a:right>
            <a:ln w="12700" cap="flat">
              <a:noFill/>
              <a:miter lim="400000"/>
            </a:ln>
          </a:right>
          <a:top>
            <a:ln w="25400" cap="flat">
              <a:solidFill>
                <a:srgbClr val="7F7F7F"/>
              </a:solidFill>
              <a:prstDash val="solid"/>
              <a:round/>
            </a:ln>
          </a:top>
          <a:bottom>
            <a:ln w="25400" cap="flat">
              <a:solidFill>
                <a:srgbClr val="7F7F7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7F7F7F"/>
      </a:tcTxStyle>
      <a:tcStyle>
        <a:tcBdr>
          <a:left>
            <a:ln w="12700" cap="flat">
              <a:solidFill>
                <a:schemeClr val="accent5">
                  <a:hueOff val="-7200000"/>
                  <a:satOff val="-100001"/>
                </a:schemeClr>
              </a:solidFill>
              <a:prstDash val="solid"/>
              <a:round/>
            </a:ln>
          </a:left>
          <a:right>
            <a:ln w="12700" cap="flat">
              <a:solidFill>
                <a:schemeClr val="accent5">
                  <a:hueOff val="-7200000"/>
                  <a:satOff val="-100001"/>
                </a:schemeClr>
              </a:solidFill>
              <a:prstDash val="solid"/>
              <a:round/>
            </a:ln>
          </a:right>
          <a:top>
            <a:ln w="12700" cap="flat">
              <a:solidFill>
                <a:schemeClr val="accent5">
                  <a:hueOff val="-7200000"/>
                  <a:satOff val="-100001"/>
                </a:schemeClr>
              </a:solidFill>
              <a:prstDash val="solid"/>
              <a:round/>
            </a:ln>
          </a:top>
          <a:bottom>
            <a:ln w="12700" cap="flat">
              <a:solidFill>
                <a:schemeClr val="accent5">
                  <a:hueOff val="-7200000"/>
                  <a:satOff val="-100001"/>
                </a:schemeClr>
              </a:solidFill>
              <a:prstDash val="solid"/>
              <a:round/>
            </a:ln>
          </a:bottom>
          <a:insideH>
            <a:ln w="12700" cap="flat">
              <a:solidFill>
                <a:schemeClr val="accent5">
                  <a:hueOff val="-7200000"/>
                  <a:satOff val="-100001"/>
                </a:schemeClr>
              </a:solidFill>
              <a:prstDash val="solid"/>
              <a:round/>
            </a:ln>
          </a:insideH>
          <a:insideV>
            <a:ln w="12700" cap="flat">
              <a:solidFill>
                <a:schemeClr val="accent5">
                  <a:hueOff val="-7200000"/>
                  <a:satOff val="-100001"/>
                </a:schemeClr>
              </a:solidFill>
              <a:prstDash val="solid"/>
              <a:round/>
            </a:ln>
          </a:insideV>
        </a:tcBdr>
        <a:fill>
          <a:solidFill>
            <a:srgbClr val="D7D7D7"/>
          </a:solidFill>
        </a:fill>
      </a:tcStyle>
    </a:wholeTbl>
    <a:band2H>
      <a:tcTxStyle/>
      <a:tcStyle>
        <a:tcBdr/>
        <a:fill>
          <a:solidFill>
            <a:srgbClr val="ECECEC"/>
          </a:solidFill>
        </a:fill>
      </a:tcStyle>
    </a:band2H>
    <a:firstCol>
      <a:tcTxStyle b="on" i="off">
        <a:font>
          <a:latin typeface="Calibri"/>
          <a:ea typeface="Calibri"/>
          <a:cs typeface="Calibri"/>
        </a:font>
        <a:schemeClr val="accent5">
          <a:hueOff val="-7200000"/>
          <a:satOff val="-100001"/>
        </a:schemeClr>
      </a:tcTxStyle>
      <a:tcStyle>
        <a:tcBdr>
          <a:left>
            <a:ln w="12700" cap="flat">
              <a:solidFill>
                <a:schemeClr val="accent5">
                  <a:hueOff val="-7200000"/>
                  <a:satOff val="-100001"/>
                </a:schemeClr>
              </a:solidFill>
              <a:prstDash val="solid"/>
              <a:round/>
            </a:ln>
          </a:left>
          <a:right>
            <a:ln w="12700" cap="flat">
              <a:solidFill>
                <a:schemeClr val="accent5">
                  <a:hueOff val="-7200000"/>
                  <a:satOff val="-100001"/>
                </a:schemeClr>
              </a:solidFill>
              <a:prstDash val="solid"/>
              <a:round/>
            </a:ln>
          </a:right>
          <a:top>
            <a:ln w="12700" cap="flat">
              <a:solidFill>
                <a:schemeClr val="accent5">
                  <a:hueOff val="-7200000"/>
                  <a:satOff val="-100001"/>
                </a:schemeClr>
              </a:solidFill>
              <a:prstDash val="solid"/>
              <a:round/>
            </a:ln>
          </a:top>
          <a:bottom>
            <a:ln w="12700" cap="flat">
              <a:solidFill>
                <a:schemeClr val="accent5">
                  <a:hueOff val="-7200000"/>
                  <a:satOff val="-100001"/>
                </a:schemeClr>
              </a:solidFill>
              <a:prstDash val="solid"/>
              <a:round/>
            </a:ln>
          </a:bottom>
          <a:insideH>
            <a:ln w="12700" cap="flat">
              <a:solidFill>
                <a:schemeClr val="accent5">
                  <a:hueOff val="-7200000"/>
                  <a:satOff val="-100001"/>
                </a:schemeClr>
              </a:solidFill>
              <a:prstDash val="solid"/>
              <a:round/>
            </a:ln>
          </a:insideH>
          <a:insideV>
            <a:ln w="12700" cap="flat">
              <a:solidFill>
                <a:schemeClr val="accent5">
                  <a:hueOff val="-7200000"/>
                  <a:satOff val="-100001"/>
                </a:schemeClr>
              </a:solidFill>
              <a:prstDash val="solid"/>
              <a:round/>
            </a:ln>
          </a:insideV>
        </a:tcBdr>
        <a:fill>
          <a:solidFill>
            <a:srgbClr val="7F7F7F"/>
          </a:solidFill>
        </a:fill>
      </a:tcStyle>
    </a:firstCol>
    <a:lastRow>
      <a:tcTxStyle b="on" i="off">
        <a:font>
          <a:latin typeface="Calibri"/>
          <a:ea typeface="Calibri"/>
          <a:cs typeface="Calibri"/>
        </a:font>
        <a:schemeClr val="accent5">
          <a:hueOff val="-7200000"/>
          <a:satOff val="-100001"/>
        </a:schemeClr>
      </a:tcTxStyle>
      <a:tcStyle>
        <a:tcBdr>
          <a:left>
            <a:ln w="12700" cap="flat">
              <a:solidFill>
                <a:schemeClr val="accent5">
                  <a:hueOff val="-7200000"/>
                  <a:satOff val="-100001"/>
                </a:schemeClr>
              </a:solidFill>
              <a:prstDash val="solid"/>
              <a:round/>
            </a:ln>
          </a:left>
          <a:right>
            <a:ln w="12700" cap="flat">
              <a:solidFill>
                <a:schemeClr val="accent5">
                  <a:hueOff val="-7200000"/>
                  <a:satOff val="-100001"/>
                </a:schemeClr>
              </a:solidFill>
              <a:prstDash val="solid"/>
              <a:round/>
            </a:ln>
          </a:right>
          <a:top>
            <a:ln w="38100" cap="flat">
              <a:solidFill>
                <a:schemeClr val="accent5">
                  <a:hueOff val="-7200000"/>
                  <a:satOff val="-100001"/>
                </a:schemeClr>
              </a:solidFill>
              <a:prstDash val="solid"/>
              <a:round/>
            </a:ln>
          </a:top>
          <a:bottom>
            <a:ln w="12700" cap="flat">
              <a:solidFill>
                <a:schemeClr val="accent5">
                  <a:hueOff val="-7200000"/>
                  <a:satOff val="-100001"/>
                </a:schemeClr>
              </a:solidFill>
              <a:prstDash val="solid"/>
              <a:round/>
            </a:ln>
          </a:bottom>
          <a:insideH>
            <a:ln w="12700" cap="flat">
              <a:solidFill>
                <a:schemeClr val="accent5">
                  <a:hueOff val="-7200000"/>
                  <a:satOff val="-100001"/>
                </a:schemeClr>
              </a:solidFill>
              <a:prstDash val="solid"/>
              <a:round/>
            </a:ln>
          </a:insideH>
          <a:insideV>
            <a:ln w="12700" cap="flat">
              <a:solidFill>
                <a:schemeClr val="accent5">
                  <a:hueOff val="-7200000"/>
                  <a:satOff val="-100001"/>
                </a:schemeClr>
              </a:solidFill>
              <a:prstDash val="solid"/>
              <a:round/>
            </a:ln>
          </a:insideV>
        </a:tcBdr>
        <a:fill>
          <a:solidFill>
            <a:srgbClr val="7F7F7F"/>
          </a:solidFill>
        </a:fill>
      </a:tcStyle>
    </a:lastRow>
    <a:firstRow>
      <a:tcTxStyle b="on" i="off">
        <a:font>
          <a:latin typeface="Calibri"/>
          <a:ea typeface="Calibri"/>
          <a:cs typeface="Calibri"/>
        </a:font>
        <a:schemeClr val="accent5">
          <a:hueOff val="-7200000"/>
          <a:satOff val="-100001"/>
        </a:schemeClr>
      </a:tcTxStyle>
      <a:tcStyle>
        <a:tcBdr>
          <a:left>
            <a:ln w="12700" cap="flat">
              <a:solidFill>
                <a:schemeClr val="accent5">
                  <a:hueOff val="-7200000"/>
                  <a:satOff val="-100001"/>
                </a:schemeClr>
              </a:solidFill>
              <a:prstDash val="solid"/>
              <a:round/>
            </a:ln>
          </a:left>
          <a:right>
            <a:ln w="12700" cap="flat">
              <a:solidFill>
                <a:schemeClr val="accent5">
                  <a:hueOff val="-7200000"/>
                  <a:satOff val="-100001"/>
                </a:schemeClr>
              </a:solidFill>
              <a:prstDash val="solid"/>
              <a:round/>
            </a:ln>
          </a:right>
          <a:top>
            <a:ln w="12700" cap="flat">
              <a:solidFill>
                <a:schemeClr val="accent5">
                  <a:hueOff val="-7200000"/>
                  <a:satOff val="-100001"/>
                </a:schemeClr>
              </a:solidFill>
              <a:prstDash val="solid"/>
              <a:round/>
            </a:ln>
          </a:top>
          <a:bottom>
            <a:ln w="38100" cap="flat">
              <a:solidFill>
                <a:schemeClr val="accent5">
                  <a:hueOff val="-7200000"/>
                  <a:satOff val="-100001"/>
                </a:schemeClr>
              </a:solidFill>
              <a:prstDash val="solid"/>
              <a:round/>
            </a:ln>
          </a:bottom>
          <a:insideH>
            <a:ln w="12700" cap="flat">
              <a:solidFill>
                <a:schemeClr val="accent5">
                  <a:hueOff val="-7200000"/>
                  <a:satOff val="-100001"/>
                </a:schemeClr>
              </a:solidFill>
              <a:prstDash val="solid"/>
              <a:round/>
            </a:ln>
          </a:insideH>
          <a:insideV>
            <a:ln w="12700" cap="flat">
              <a:solidFill>
                <a:schemeClr val="accent5">
                  <a:hueOff val="-7200000"/>
                  <a:satOff val="-100001"/>
                </a:schemeClr>
              </a:solidFill>
              <a:prstDash val="solid"/>
              <a:round/>
            </a:ln>
          </a:insideV>
        </a:tcBdr>
        <a:fill>
          <a:solidFill>
            <a:srgbClr val="7F7F7F"/>
          </a:solidFill>
        </a:fill>
      </a:tcStyle>
    </a:firstRow>
  </a:tblStyle>
  <a:tblStyle styleId="{2708684C-4D16-4618-839F-0558EEFCDFE6}" styleName="">
    <a:tblBg/>
    <a:wholeTbl>
      <a:tcTxStyle b="off" i="off">
        <a:font>
          <a:latin typeface="Calibri"/>
          <a:ea typeface="Calibri"/>
          <a:cs typeface="Calibri"/>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solidFill>
            <a:srgbClr val="7F7F7F">
              <a:alpha val="20000"/>
            </a:srgbClr>
          </a:solidFill>
        </a:fill>
      </a:tcStyle>
    </a:wholeTbl>
    <a:band2H>
      <a:tcTxStyle/>
      <a:tcStyle>
        <a:tcBdr/>
        <a:fill>
          <a:solidFill>
            <a:schemeClr val="accent5">
              <a:hueOff val="-7200000"/>
              <a:satOff val="-100001"/>
            </a:schemeClr>
          </a:solidFill>
        </a:fill>
      </a:tcStyle>
    </a:band2H>
    <a:firstCol>
      <a:tcTxStyle b="on" i="off">
        <a:font>
          <a:latin typeface="Calibri"/>
          <a:ea typeface="Calibri"/>
          <a:cs typeface="Calibri"/>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solidFill>
            <a:srgbClr val="7F7F7F">
              <a:alpha val="20000"/>
            </a:srgbClr>
          </a:solidFill>
        </a:fill>
      </a:tcStyle>
    </a:firstCol>
    <a:lastRow>
      <a:tcTxStyle b="on" i="off">
        <a:font>
          <a:latin typeface="Calibri"/>
          <a:ea typeface="Calibri"/>
          <a:cs typeface="Calibri"/>
        </a:font>
        <a:srgbClr val="7F7F7F"/>
      </a:tcTxStyle>
      <a:tcStyle>
        <a:tcBdr>
          <a:left>
            <a:ln w="12700" cap="flat">
              <a:solidFill>
                <a:srgbClr val="7F7F7F"/>
              </a:solidFill>
              <a:prstDash val="solid"/>
              <a:round/>
            </a:ln>
          </a:left>
          <a:right>
            <a:ln w="12700" cap="flat">
              <a:solidFill>
                <a:srgbClr val="7F7F7F"/>
              </a:solidFill>
              <a:prstDash val="solid"/>
              <a:round/>
            </a:ln>
          </a:right>
          <a:top>
            <a:ln w="508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lastRow>
    <a:firstRow>
      <a:tcTxStyle b="on" i="off">
        <a:font>
          <a:latin typeface="Calibri"/>
          <a:ea typeface="Calibri"/>
          <a:cs typeface="Calibri"/>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254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77"/>
    <p:restoredTop sz="79012"/>
  </p:normalViewPr>
  <p:slideViewPr>
    <p:cSldViewPr snapToGrid="0" snapToObjects="1">
      <p:cViewPr varScale="1">
        <p:scale>
          <a:sx n="41" d="100"/>
          <a:sy n="41" d="100"/>
        </p:scale>
        <p:origin x="688" y="216"/>
      </p:cViewPr>
      <p:guideLst>
        <p:guide orient="horz" pos="4320"/>
        <p:guide pos="767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Shape 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9" name="Shape 1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619185888"/>
      </p:ext>
    </p:extLst>
  </p:cSld>
  <p:clrMap bg1="lt1" tx1="dk1" bg2="lt2" tx2="dk2" accent1="accent1" accent2="accent2" accent3="accent3" accent4="accent4" accent5="accent5" accent6="accent6" hlink="hlink" folHlink="folHlink"/>
  <p:notesStyle>
    <a:lvl1pPr defTabSz="914216" latinLnBrk="0">
      <a:defRPr sz="2400">
        <a:latin typeface="+mn-lt"/>
        <a:ea typeface="+mn-ea"/>
        <a:cs typeface="+mn-cs"/>
        <a:sym typeface="Montserrat Light"/>
      </a:defRPr>
    </a:lvl1pPr>
    <a:lvl2pPr indent="228600" defTabSz="914216" latinLnBrk="0">
      <a:defRPr sz="2400">
        <a:latin typeface="+mn-lt"/>
        <a:ea typeface="+mn-ea"/>
        <a:cs typeface="+mn-cs"/>
        <a:sym typeface="Montserrat Light"/>
      </a:defRPr>
    </a:lvl2pPr>
    <a:lvl3pPr indent="457200" defTabSz="914216" latinLnBrk="0">
      <a:defRPr sz="2400">
        <a:latin typeface="+mn-lt"/>
        <a:ea typeface="+mn-ea"/>
        <a:cs typeface="+mn-cs"/>
        <a:sym typeface="Montserrat Light"/>
      </a:defRPr>
    </a:lvl3pPr>
    <a:lvl4pPr indent="685800" defTabSz="914216" latinLnBrk="0">
      <a:defRPr sz="2400">
        <a:latin typeface="+mn-lt"/>
        <a:ea typeface="+mn-ea"/>
        <a:cs typeface="+mn-cs"/>
        <a:sym typeface="Montserrat Light"/>
      </a:defRPr>
    </a:lvl4pPr>
    <a:lvl5pPr indent="914400" defTabSz="914216" latinLnBrk="0">
      <a:defRPr sz="2400">
        <a:latin typeface="+mn-lt"/>
        <a:ea typeface="+mn-ea"/>
        <a:cs typeface="+mn-cs"/>
        <a:sym typeface="Montserrat Light"/>
      </a:defRPr>
    </a:lvl5pPr>
    <a:lvl6pPr indent="1143000" defTabSz="914216" latinLnBrk="0">
      <a:defRPr sz="2400">
        <a:latin typeface="+mn-lt"/>
        <a:ea typeface="+mn-ea"/>
        <a:cs typeface="+mn-cs"/>
        <a:sym typeface="Montserrat Light"/>
      </a:defRPr>
    </a:lvl6pPr>
    <a:lvl7pPr indent="1371600" defTabSz="914216" latinLnBrk="0">
      <a:defRPr sz="2400">
        <a:latin typeface="+mn-lt"/>
        <a:ea typeface="+mn-ea"/>
        <a:cs typeface="+mn-cs"/>
        <a:sym typeface="Montserrat Light"/>
      </a:defRPr>
    </a:lvl7pPr>
    <a:lvl8pPr indent="1600200" defTabSz="914216" latinLnBrk="0">
      <a:defRPr sz="2400">
        <a:latin typeface="+mn-lt"/>
        <a:ea typeface="+mn-ea"/>
        <a:cs typeface="+mn-cs"/>
        <a:sym typeface="Montserrat Light"/>
      </a:defRPr>
    </a:lvl8pPr>
    <a:lvl9pPr indent="1828800" defTabSz="914216" latinLnBrk="0">
      <a:defRPr sz="2400">
        <a:latin typeface="+mn-lt"/>
        <a:ea typeface="+mn-ea"/>
        <a:cs typeface="+mn-cs"/>
        <a:sym typeface="Montserrat Light"/>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SG" sz="2400" dirty="0">
                <a:effectLst/>
                <a:latin typeface="+mn-lt"/>
                <a:ea typeface="+mn-ea"/>
                <a:cs typeface="+mn-cs"/>
                <a:sym typeface="Montserrat Light"/>
              </a:rPr>
              <a:t>Good morning everyone. Today, I’ll be sharing with you my project on using Regression Analysis to predict HDB resale prices </a:t>
            </a:r>
            <a:endParaRPr lang="en-US" dirty="0"/>
          </a:p>
        </p:txBody>
      </p:sp>
    </p:spTree>
    <p:extLst>
      <p:ext uri="{BB962C8B-B14F-4D97-AF65-F5344CB8AC3E}">
        <p14:creationId xmlns:p14="http://schemas.microsoft.com/office/powerpoint/2010/main" val="343178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lvl="0" indent="0" defTabSz="914216" eaLnBrk="1" fontAlgn="auto" latinLnBrk="0" hangingPunct="1">
              <a:lnSpc>
                <a:spcPct val="100000"/>
              </a:lnSpc>
              <a:spcBef>
                <a:spcPts val="0"/>
              </a:spcBef>
              <a:spcAft>
                <a:spcPts val="0"/>
              </a:spcAft>
              <a:buClrTx/>
              <a:buSzTx/>
              <a:buFontTx/>
              <a:buNone/>
              <a:tabLst/>
              <a:defRPr/>
            </a:pPr>
            <a:r>
              <a:rPr lang="en-SG" sz="2400" dirty="0">
                <a:effectLst/>
                <a:latin typeface="+mn-lt"/>
                <a:ea typeface="+mn-ea"/>
                <a:cs typeface="+mn-cs"/>
                <a:sym typeface="Montserrat Light"/>
              </a:rPr>
              <a:t>Lastly bedrooms. </a:t>
            </a:r>
            <a:r>
              <a:rPr lang="en-SG" dirty="0"/>
              <a:t>For every additional bedrooms, price increases by </a:t>
            </a:r>
            <a:r>
              <a:rPr lang="en-US" dirty="0"/>
              <a:t>54k</a:t>
            </a:r>
          </a:p>
          <a:p>
            <a:endParaRPr lang="en-US" dirty="0"/>
          </a:p>
        </p:txBody>
      </p:sp>
    </p:spTree>
    <p:extLst>
      <p:ext uri="{BB962C8B-B14F-4D97-AF65-F5344CB8AC3E}">
        <p14:creationId xmlns:p14="http://schemas.microsoft.com/office/powerpoint/2010/main" val="221001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SG" sz="2400" dirty="0">
                <a:effectLst/>
                <a:latin typeface="+mn-lt"/>
                <a:ea typeface="+mn-ea"/>
                <a:cs typeface="+mn-cs"/>
                <a:sym typeface="Montserrat Light"/>
              </a:rPr>
              <a:t>In conclusion</a:t>
            </a:r>
            <a:r>
              <a:rPr lang="en-US" sz="2400" dirty="0">
                <a:effectLst/>
                <a:latin typeface="+mn-lt"/>
                <a:ea typeface="+mn-ea"/>
                <a:cs typeface="+mn-cs"/>
                <a:sym typeface="Montserrat Light"/>
              </a:rPr>
              <a:t>, there are different types of HDB houses you can call home. </a:t>
            </a:r>
            <a:endParaRPr lang="en-SG" sz="2400" dirty="0">
              <a:effectLst/>
              <a:latin typeface="+mn-lt"/>
              <a:ea typeface="+mn-ea"/>
              <a:cs typeface="+mn-cs"/>
              <a:sym typeface="Montserrat Light"/>
            </a:endParaRPr>
          </a:p>
          <a:p>
            <a:pPr lvl="0"/>
            <a:r>
              <a:rPr lang="en-SG" sz="2400" dirty="0">
                <a:effectLst/>
                <a:latin typeface="+mn-lt"/>
                <a:ea typeface="+mn-ea"/>
                <a:cs typeface="+mn-cs"/>
                <a:sym typeface="Montserrat Light"/>
              </a:rPr>
              <a:t>With the above insights, this tells us that if you are looking for something that is relatively cheaper, you can consider a simple 3</a:t>
            </a:r>
            <a:r>
              <a:rPr lang="en-US" sz="2400" dirty="0">
                <a:effectLst/>
                <a:latin typeface="+mn-lt"/>
                <a:ea typeface="+mn-ea"/>
                <a:cs typeface="+mn-cs"/>
                <a:sym typeface="Montserrat Light"/>
              </a:rPr>
              <a:t>-room flat with smaller PSF </a:t>
            </a:r>
            <a:endParaRPr lang="en-SG" sz="2400" dirty="0">
              <a:effectLst/>
              <a:latin typeface="+mn-lt"/>
              <a:ea typeface="+mn-ea"/>
              <a:cs typeface="+mn-cs"/>
              <a:sym typeface="Montserrat Light"/>
            </a:endParaRPr>
          </a:p>
          <a:p>
            <a:pPr lvl="0"/>
            <a:r>
              <a:rPr lang="en-US" sz="2400" dirty="0">
                <a:effectLst/>
                <a:latin typeface="+mn-lt"/>
                <a:ea typeface="+mn-ea"/>
                <a:cs typeface="+mn-cs"/>
                <a:sym typeface="Montserrat Light"/>
              </a:rPr>
              <a:t>If you need a bigger living space and have more budget, a 5-room, jumbo or executive flat </a:t>
            </a:r>
            <a:endParaRPr lang="en-SG" sz="2400" dirty="0">
              <a:effectLst/>
              <a:latin typeface="+mn-lt"/>
              <a:ea typeface="+mn-ea"/>
              <a:cs typeface="+mn-cs"/>
              <a:sym typeface="Montserrat Light"/>
            </a:endParaRPr>
          </a:p>
          <a:p>
            <a:endParaRPr lang="en-US" dirty="0"/>
          </a:p>
        </p:txBody>
      </p:sp>
    </p:spTree>
    <p:extLst>
      <p:ext uri="{BB962C8B-B14F-4D97-AF65-F5344CB8AC3E}">
        <p14:creationId xmlns:p14="http://schemas.microsoft.com/office/powerpoint/2010/main" val="307243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sz="2400" dirty="0">
                <a:effectLst/>
                <a:latin typeface="+mn-lt"/>
                <a:ea typeface="+mn-ea"/>
                <a:cs typeface="+mn-cs"/>
                <a:sym typeface="Montserrat Light"/>
              </a:rPr>
              <a:t>Lastly, Aesthetics factors (e.g. sea view, renovated, corner unit) are not as significant in determining prices as core features (e.g. property or model type); But they could matter based on individuals’ preferences</a:t>
            </a:r>
            <a:r>
              <a:rPr lang="en-SG" dirty="0">
                <a:effectLst/>
              </a:rPr>
              <a:t> </a:t>
            </a:r>
            <a:endParaRPr lang="en-US" dirty="0"/>
          </a:p>
        </p:txBody>
      </p:sp>
    </p:spTree>
    <p:extLst>
      <p:ext uri="{BB962C8B-B14F-4D97-AF65-F5344CB8AC3E}">
        <p14:creationId xmlns:p14="http://schemas.microsoft.com/office/powerpoint/2010/main" val="3973211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lvl="0"/>
            <a:r>
              <a:rPr lang="en-SG" sz="2400" dirty="0">
                <a:effectLst/>
                <a:latin typeface="+mn-lt"/>
                <a:ea typeface="+mn-ea"/>
                <a:cs typeface="+mn-cs"/>
                <a:sym typeface="Montserrat Light"/>
              </a:rPr>
              <a:t>Current model has still a lot of room for improvement. To increase the accuracy of prediction, I can collect more data, as this results is based on 1000 data points. Having more listings would lower the MAE. </a:t>
            </a:r>
          </a:p>
          <a:p>
            <a:pPr lvl="0"/>
            <a:r>
              <a:rPr lang="en-SG" sz="2400" dirty="0">
                <a:effectLst/>
                <a:latin typeface="+mn-lt"/>
                <a:ea typeface="+mn-ea"/>
                <a:cs typeface="+mn-cs"/>
                <a:sym typeface="Montserrat Light"/>
              </a:rPr>
              <a:t>The current source of data is limited to SRX. For a more comprehensive analysis, I could scrape from multiple property market websites such as </a:t>
            </a:r>
            <a:r>
              <a:rPr lang="en-SG" sz="2400" dirty="0" err="1">
                <a:effectLst/>
                <a:latin typeface="+mn-lt"/>
                <a:ea typeface="+mn-ea"/>
                <a:cs typeface="+mn-cs"/>
                <a:sym typeface="Montserrat Light"/>
              </a:rPr>
              <a:t>Propertyguru</a:t>
            </a:r>
            <a:r>
              <a:rPr lang="en-SG" sz="2400" dirty="0">
                <a:effectLst/>
                <a:latin typeface="+mn-lt"/>
                <a:ea typeface="+mn-ea"/>
                <a:cs typeface="+mn-cs"/>
                <a:sym typeface="Montserrat Light"/>
              </a:rPr>
              <a:t>, 99.co </a:t>
            </a:r>
          </a:p>
          <a:p>
            <a:r>
              <a:rPr lang="en-SG" sz="2400" dirty="0">
                <a:effectLst/>
                <a:latin typeface="+mn-lt"/>
                <a:ea typeface="+mn-ea"/>
                <a:cs typeface="+mn-cs"/>
                <a:sym typeface="Montserrat Light"/>
              </a:rPr>
              <a:t>However, relying on data from property portals may be biased as agents may hike up prices to earn a larger share of the pie. For an even more accurate analysis, I could gather the actual purchasing prices from ERA. </a:t>
            </a:r>
            <a:endParaRPr lang="en-US" dirty="0"/>
          </a:p>
        </p:txBody>
      </p:sp>
    </p:spTree>
    <p:extLst>
      <p:ext uri="{BB962C8B-B14F-4D97-AF65-F5344CB8AC3E}">
        <p14:creationId xmlns:p14="http://schemas.microsoft.com/office/powerpoint/2010/main" val="1341989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20429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1406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SG" sz="2400" dirty="0">
                <a:effectLst/>
                <a:latin typeface="+mn-lt"/>
                <a:ea typeface="+mn-ea"/>
                <a:cs typeface="+mn-cs"/>
                <a:sym typeface="Montserrat Light"/>
              </a:rPr>
              <a:t>I’ll begin by setting up the context and problem statement, before I walk you through my methodology. Next, I’ll dive into the results as well as some interesting insights and recommendation. Lastly, I’ll wrap up with some future directions for this project</a:t>
            </a:r>
            <a:endParaRPr lang="en-US" dirty="0"/>
          </a:p>
        </p:txBody>
      </p:sp>
    </p:spTree>
    <p:extLst>
      <p:ext uri="{BB962C8B-B14F-4D97-AF65-F5344CB8AC3E}">
        <p14:creationId xmlns:p14="http://schemas.microsoft.com/office/powerpoint/2010/main" val="3096881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lvl="0"/>
            <a:r>
              <a:rPr lang="en-SG" sz="2400" dirty="0">
                <a:effectLst/>
                <a:latin typeface="+mn-lt"/>
                <a:ea typeface="+mn-ea"/>
                <a:cs typeface="+mn-cs"/>
                <a:sym typeface="Montserrat Light"/>
              </a:rPr>
              <a:t>For most households, a house represents the biggest investment. </a:t>
            </a:r>
          </a:p>
          <a:p>
            <a:pPr lvl="0"/>
            <a:r>
              <a:rPr lang="en-SG" sz="2400" dirty="0">
                <a:effectLst/>
                <a:latin typeface="+mn-lt"/>
                <a:ea typeface="+mn-ea"/>
                <a:cs typeface="+mn-cs"/>
                <a:sym typeface="Montserrat Light"/>
              </a:rPr>
              <a:t>For couples who are planning to settle down but </a:t>
            </a:r>
            <a:r>
              <a:rPr lang="en-US" sz="2400" dirty="0">
                <a:effectLst/>
                <a:latin typeface="+mn-lt"/>
                <a:ea typeface="+mn-ea"/>
                <a:cs typeface="+mn-cs"/>
                <a:sym typeface="Montserrat Light"/>
              </a:rPr>
              <a:t>couldn’t secure a Built-To-Order flat would have to seek alternatives, such as HDB Resale flats. </a:t>
            </a:r>
            <a:endParaRPr lang="en-SG" sz="2400" dirty="0">
              <a:effectLst/>
              <a:latin typeface="+mn-lt"/>
              <a:ea typeface="+mn-ea"/>
              <a:cs typeface="+mn-cs"/>
              <a:sym typeface="Montserrat Light"/>
            </a:endParaRPr>
          </a:p>
          <a:p>
            <a:pPr marL="0" marR="0" lvl="0" indent="0" defTabSz="914216" eaLnBrk="1" fontAlgn="auto" latinLnBrk="0" hangingPunct="1">
              <a:lnSpc>
                <a:spcPct val="100000"/>
              </a:lnSpc>
              <a:spcBef>
                <a:spcPts val="0"/>
              </a:spcBef>
              <a:spcAft>
                <a:spcPts val="0"/>
              </a:spcAft>
              <a:buClrTx/>
              <a:buSzTx/>
              <a:buFontTx/>
              <a:buNone/>
              <a:tabLst/>
              <a:defRPr/>
            </a:pPr>
            <a:r>
              <a:rPr lang="en-US" sz="2400" dirty="0">
                <a:effectLst/>
                <a:latin typeface="+mn-lt"/>
                <a:ea typeface="+mn-ea"/>
                <a:cs typeface="+mn-cs"/>
                <a:sym typeface="Montserrat Light"/>
              </a:rPr>
              <a:t>Yet, as first-time home buyers, they are often clueless about the market rate of house prices. This could be because there are a lot of factors that could influence house prices. </a:t>
            </a:r>
            <a:r>
              <a:rPr lang="en-US" sz="2400" b="1" dirty="0">
                <a:effectLst/>
                <a:latin typeface="+mn-lt"/>
                <a:ea typeface="+mn-ea"/>
                <a:cs typeface="+mn-cs"/>
                <a:sym typeface="Montserrat Light"/>
              </a:rPr>
              <a:t>Unless</a:t>
            </a:r>
            <a:r>
              <a:rPr lang="en-US" sz="2400" dirty="0">
                <a:effectLst/>
                <a:latin typeface="+mn-lt"/>
                <a:ea typeface="+mn-ea"/>
                <a:cs typeface="+mn-cs"/>
                <a:sym typeface="Montserrat Light"/>
              </a:rPr>
              <a:t> you’re sufficiently well-read about the property market or has done/is doing extensive research, buyers often have </a:t>
            </a:r>
            <a:r>
              <a:rPr lang="en-US" sz="2400" b="1" dirty="0">
                <a:effectLst/>
                <a:latin typeface="+mn-lt"/>
                <a:ea typeface="+mn-ea"/>
                <a:cs typeface="+mn-cs"/>
                <a:sym typeface="Montserrat Light"/>
              </a:rPr>
              <a:t>imperfect</a:t>
            </a:r>
            <a:r>
              <a:rPr lang="en-US" sz="2400" dirty="0">
                <a:effectLst/>
                <a:latin typeface="+mn-lt"/>
                <a:ea typeface="+mn-ea"/>
                <a:cs typeface="+mn-cs"/>
                <a:sym typeface="Montserrat Light"/>
              </a:rPr>
              <a:t> information. As a result, property agent are likely to lead this conversation. </a:t>
            </a:r>
            <a:endParaRPr lang="en-SG" sz="2400" dirty="0">
              <a:effectLst/>
              <a:latin typeface="+mn-lt"/>
              <a:ea typeface="+mn-ea"/>
              <a:cs typeface="+mn-cs"/>
              <a:sym typeface="Montserrat Light"/>
            </a:endParaRPr>
          </a:p>
          <a:p>
            <a:pPr lvl="0"/>
            <a:r>
              <a:rPr lang="en-SG" sz="2400" dirty="0">
                <a:effectLst/>
                <a:latin typeface="+mn-lt"/>
                <a:ea typeface="+mn-ea"/>
                <a:cs typeface="+mn-cs"/>
                <a:sym typeface="Montserrat Light"/>
              </a:rPr>
              <a:t>Can buyers be granted with actionable insights so that the balance can be more </a:t>
            </a:r>
            <a:r>
              <a:rPr lang="en-SG" sz="2400" b="1" dirty="0">
                <a:effectLst/>
                <a:latin typeface="+mn-lt"/>
                <a:ea typeface="+mn-ea"/>
                <a:cs typeface="+mn-cs"/>
                <a:sym typeface="Montserrat Light"/>
              </a:rPr>
              <a:t>symmetrical</a:t>
            </a:r>
            <a:r>
              <a:rPr lang="en-SG" sz="2400" dirty="0">
                <a:effectLst/>
                <a:latin typeface="+mn-lt"/>
                <a:ea typeface="+mn-ea"/>
                <a:cs typeface="+mn-cs"/>
                <a:sym typeface="Montserrat Light"/>
              </a:rPr>
              <a:t>?</a:t>
            </a:r>
          </a:p>
        </p:txBody>
      </p:sp>
    </p:spTree>
    <p:extLst>
      <p:ext uri="{BB962C8B-B14F-4D97-AF65-F5344CB8AC3E}">
        <p14:creationId xmlns:p14="http://schemas.microsoft.com/office/powerpoint/2010/main" val="1113500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lvl="0" indent="0" defTabSz="914216" eaLnBrk="1" fontAlgn="auto" latinLnBrk="0" hangingPunct="1">
              <a:lnSpc>
                <a:spcPct val="100000"/>
              </a:lnSpc>
              <a:spcBef>
                <a:spcPts val="0"/>
              </a:spcBef>
              <a:spcAft>
                <a:spcPts val="0"/>
              </a:spcAft>
              <a:buClrTx/>
              <a:buSzTx/>
              <a:buFontTx/>
              <a:buNone/>
              <a:tabLst/>
              <a:defRPr/>
            </a:pPr>
            <a:r>
              <a:rPr lang="en-SG" sz="2400" dirty="0">
                <a:effectLst/>
                <a:latin typeface="+mn-lt"/>
                <a:ea typeface="+mn-ea"/>
                <a:cs typeface="+mn-cs"/>
                <a:sym typeface="Montserrat Light"/>
              </a:rPr>
              <a:t>Yes! That’s the aim of this project: to provide data-driven and </a:t>
            </a:r>
            <a:r>
              <a:rPr lang="en-US" sz="2400" dirty="0">
                <a:effectLst/>
                <a:latin typeface="+mn-lt"/>
                <a:ea typeface="+mn-ea"/>
                <a:cs typeface="+mn-cs"/>
                <a:sym typeface="Montserrat Light"/>
              </a:rPr>
              <a:t>valuable guidance to first-time home </a:t>
            </a:r>
            <a:r>
              <a:rPr lang="en-SG" sz="2400" dirty="0">
                <a:effectLst/>
                <a:latin typeface="+mn-lt"/>
                <a:ea typeface="+mn-ea"/>
                <a:cs typeface="+mn-cs"/>
                <a:sym typeface="Montserrat Light"/>
              </a:rPr>
              <a:t>buyers in determining </a:t>
            </a:r>
            <a:r>
              <a:rPr lang="en-US" sz="2400" dirty="0">
                <a:effectLst/>
                <a:latin typeface="+mn-lt"/>
                <a:ea typeface="+mn-ea"/>
                <a:cs typeface="+mn-cs"/>
                <a:sym typeface="Montserrat Light"/>
              </a:rPr>
              <a:t>if their desired property is priced at the 'truth' value </a:t>
            </a:r>
            <a:endParaRPr lang="en-US" dirty="0"/>
          </a:p>
          <a:p>
            <a:endParaRPr lang="en-US" dirty="0"/>
          </a:p>
        </p:txBody>
      </p:sp>
    </p:spTree>
    <p:extLst>
      <p:ext uri="{BB962C8B-B14F-4D97-AF65-F5344CB8AC3E}">
        <p14:creationId xmlns:p14="http://schemas.microsoft.com/office/powerpoint/2010/main" val="216866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lvl="0"/>
            <a:r>
              <a:rPr lang="en-US" dirty="0"/>
              <a:t>- </a:t>
            </a:r>
            <a:r>
              <a:rPr lang="en-SG" sz="2400" dirty="0">
                <a:effectLst/>
                <a:latin typeface="+mn-lt"/>
                <a:ea typeface="+mn-ea"/>
                <a:cs typeface="+mn-cs"/>
                <a:sym typeface="Montserrat Light"/>
              </a:rPr>
              <a:t>I used Beautiful Soup to scrape HDB resale flats from SRX. Each listing has various information, from core information such as property type, name, location, model type to more granular information such as the kind of facilities they have, whether it is a corner unit or renovated etc. </a:t>
            </a:r>
          </a:p>
          <a:p>
            <a:pPr lvl="0"/>
            <a:r>
              <a:rPr lang="en-SG" sz="2400" dirty="0">
                <a:effectLst/>
                <a:latin typeface="+mn-lt"/>
                <a:ea typeface="+mn-ea"/>
                <a:cs typeface="+mn-cs"/>
                <a:sym typeface="Montserrat Light"/>
              </a:rPr>
              <a:t>Since the target audience are couples who are searching for a flat, I focused on listings that are 3-room and above</a:t>
            </a:r>
          </a:p>
          <a:p>
            <a:pPr lvl="0"/>
            <a:r>
              <a:rPr lang="en-SG" sz="2400" dirty="0">
                <a:effectLst/>
                <a:latin typeface="+mn-lt"/>
                <a:ea typeface="+mn-ea"/>
                <a:cs typeface="+mn-cs"/>
                <a:sym typeface="Montserrat Light"/>
              </a:rPr>
              <a:t>Among the pool of selected listings, there are some duplicated ones which I dropped. </a:t>
            </a:r>
          </a:p>
          <a:p>
            <a:pPr lvl="0"/>
            <a:r>
              <a:rPr lang="en-SG" sz="2400" dirty="0">
                <a:effectLst/>
                <a:latin typeface="+mn-lt"/>
                <a:ea typeface="+mn-ea"/>
                <a:cs typeface="+mn-cs"/>
                <a:sym typeface="Montserrat Light"/>
              </a:rPr>
              <a:t>Some listings omitted that other listings provided, and I imputed these missing ones as 0</a:t>
            </a:r>
          </a:p>
          <a:p>
            <a:pPr lvl="0"/>
            <a:r>
              <a:rPr lang="en-US" sz="2400" dirty="0">
                <a:effectLst/>
                <a:latin typeface="+mn-lt"/>
                <a:ea typeface="+mn-ea"/>
                <a:cs typeface="+mn-cs"/>
                <a:sym typeface="Montserrat Light"/>
              </a:rPr>
              <a:t>I converted such variables (e.g. property type, model type) to dummy variables</a:t>
            </a:r>
            <a:endParaRPr lang="en-SG" sz="2400" dirty="0">
              <a:effectLst/>
              <a:latin typeface="+mn-lt"/>
              <a:ea typeface="+mn-ea"/>
              <a:cs typeface="+mn-cs"/>
              <a:sym typeface="Montserrat Light"/>
            </a:endParaRPr>
          </a:p>
          <a:p>
            <a:pPr lvl="0"/>
            <a:r>
              <a:rPr lang="en-SG" sz="2400" dirty="0">
                <a:effectLst/>
                <a:latin typeface="+mn-lt"/>
                <a:ea typeface="+mn-ea"/>
                <a:cs typeface="+mn-cs"/>
                <a:sym typeface="Montserrat Light"/>
              </a:rPr>
              <a:t>I created new features such as age from years built for ease of interpretation, and aggregated HDB towns into regions to investigate whether different areas in Sg have an impact on prices.</a:t>
            </a:r>
          </a:p>
          <a:p>
            <a:pPr lvl="0"/>
            <a:r>
              <a:rPr lang="en-SG" sz="2400" dirty="0">
                <a:effectLst/>
                <a:latin typeface="+mn-lt"/>
                <a:ea typeface="+mn-ea"/>
                <a:cs typeface="+mn-cs"/>
                <a:sym typeface="Montserrat Light"/>
              </a:rPr>
              <a:t>Feature selection was conducted at various stages of the model building process, which I’ll share in greater detail in the next slide</a:t>
            </a:r>
          </a:p>
          <a:p>
            <a:r>
              <a:rPr lang="en-SG" sz="2400" dirty="0">
                <a:effectLst/>
                <a:latin typeface="+mn-lt"/>
                <a:ea typeface="+mn-ea"/>
                <a:cs typeface="+mn-cs"/>
                <a:sym typeface="Montserrat Light"/>
              </a:rPr>
              <a:t>Finally I built the model using Lasso </a:t>
            </a:r>
            <a:r>
              <a:rPr lang="en-SG" sz="2400" dirty="0" err="1">
                <a:effectLst/>
                <a:latin typeface="+mn-lt"/>
                <a:ea typeface="+mn-ea"/>
                <a:cs typeface="+mn-cs"/>
                <a:sym typeface="Montserrat Light"/>
              </a:rPr>
              <a:t>reg</a:t>
            </a:r>
            <a:r>
              <a:rPr lang="en-SG" sz="2400" dirty="0">
                <a:effectLst/>
                <a:latin typeface="+mn-lt"/>
                <a:ea typeface="+mn-ea"/>
                <a:cs typeface="+mn-cs"/>
                <a:sym typeface="Montserrat Light"/>
              </a:rPr>
              <a:t> and used mainly Mean absolute error (which is an average error) as my main metric for evaluation </a:t>
            </a:r>
            <a:endParaRPr lang="en-US" dirty="0"/>
          </a:p>
        </p:txBody>
      </p:sp>
    </p:spTree>
    <p:extLst>
      <p:ext uri="{BB962C8B-B14F-4D97-AF65-F5344CB8AC3E}">
        <p14:creationId xmlns:p14="http://schemas.microsoft.com/office/powerpoint/2010/main" val="835978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r>
              <a:rPr lang="en-SG" sz="2400" dirty="0">
                <a:effectLst/>
                <a:latin typeface="+mn-lt"/>
                <a:ea typeface="+mn-ea"/>
                <a:cs typeface="+mn-cs"/>
                <a:sym typeface="Montserrat Light"/>
              </a:rPr>
              <a:t>Before building the models: </a:t>
            </a:r>
          </a:p>
          <a:p>
            <a:pPr lvl="0"/>
            <a:r>
              <a:rPr lang="en-SG" sz="2400" dirty="0">
                <a:effectLst/>
                <a:latin typeface="+mn-lt"/>
                <a:ea typeface="+mn-ea"/>
                <a:cs typeface="+mn-cs"/>
                <a:sym typeface="Montserrat Light"/>
              </a:rPr>
              <a:t>To avoid multicollinearity, features that were highly correlated were removed. Features that had 0 correlation with target variable was also removed.</a:t>
            </a:r>
          </a:p>
          <a:p>
            <a:pPr lvl="0"/>
            <a:r>
              <a:rPr lang="en-SG" sz="2400" dirty="0">
                <a:effectLst/>
                <a:latin typeface="+mn-lt"/>
                <a:ea typeface="+mn-ea"/>
                <a:cs typeface="+mn-cs"/>
                <a:sym typeface="Montserrat Light"/>
              </a:rPr>
              <a:t>After which, features were selected using backward stepwise method. Based on OLS model, features with p-values above 0.05 were removed</a:t>
            </a:r>
          </a:p>
          <a:p>
            <a:pPr lvl="0"/>
            <a:r>
              <a:rPr lang="en-SG" sz="2400" dirty="0">
                <a:effectLst/>
                <a:latin typeface="+mn-lt"/>
                <a:ea typeface="+mn-ea"/>
                <a:cs typeface="+mn-cs"/>
                <a:sym typeface="Montserrat Light"/>
              </a:rPr>
              <a:t>Lasso regression was also used for feature selection. Features that had coefficients of 0 were removed.</a:t>
            </a:r>
          </a:p>
          <a:p>
            <a:r>
              <a:rPr lang="en-SG" sz="2400" dirty="0">
                <a:effectLst/>
                <a:latin typeface="+mn-lt"/>
                <a:ea typeface="+mn-ea"/>
                <a:cs typeface="+mn-cs"/>
                <a:sym typeface="Montserrat Light"/>
              </a:rPr>
              <a:t>Finally, the final features are property type and per square foot</a:t>
            </a:r>
            <a:r>
              <a:rPr lang="en-SG" dirty="0">
                <a:effectLst/>
              </a:rPr>
              <a:t> and number of bedrooms.</a:t>
            </a:r>
            <a:endParaRPr lang="en-SG" sz="1100" b="0" i="0" u="none" strike="noStrike" cap="none" dirty="0">
              <a:solidFill>
                <a:srgbClr val="000000"/>
              </a:solidFill>
              <a:effectLst/>
              <a:latin typeface="Arial"/>
              <a:cs typeface="Arial"/>
              <a:sym typeface="Arial"/>
            </a:endParaRPr>
          </a:p>
        </p:txBody>
      </p:sp>
    </p:spTree>
    <p:extLst>
      <p:ext uri="{BB962C8B-B14F-4D97-AF65-F5344CB8AC3E}">
        <p14:creationId xmlns:p14="http://schemas.microsoft.com/office/powerpoint/2010/main" val="3067775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SG" sz="2400" dirty="0">
                <a:effectLst/>
                <a:latin typeface="+mn-lt"/>
                <a:ea typeface="+mn-ea"/>
                <a:cs typeface="+mn-cs"/>
                <a:sym typeface="Montserrat Light"/>
              </a:rPr>
              <a:t>Using this model, the mean absolute error is about 0.1. after reversing the log transformation, this error is equivalent to $52k, which means buyers using this tool can expect roughly that much wiggle room in determining housing prices based on the features mentioned earlier.</a:t>
            </a:r>
          </a:p>
          <a:p>
            <a:r>
              <a:rPr lang="en-SG" sz="2400" dirty="0">
                <a:effectLst/>
                <a:latin typeface="+mn-lt"/>
                <a:ea typeface="+mn-ea"/>
                <a:cs typeface="+mn-cs"/>
                <a:sym typeface="Montserrat Light"/>
              </a:rPr>
              <a:t> </a:t>
            </a:r>
          </a:p>
          <a:p>
            <a:r>
              <a:rPr lang="en-SG" sz="2400" dirty="0" err="1">
                <a:effectLst/>
                <a:latin typeface="+mn-lt"/>
                <a:ea typeface="+mn-ea"/>
                <a:cs typeface="+mn-cs"/>
                <a:sym typeface="Montserrat Light"/>
              </a:rPr>
              <a:t>Rmse</a:t>
            </a:r>
            <a:r>
              <a:rPr lang="en-SG" sz="2400" dirty="0">
                <a:effectLst/>
                <a:latin typeface="+mn-lt"/>
                <a:ea typeface="+mn-ea"/>
                <a:cs typeface="+mn-cs"/>
                <a:sym typeface="Montserrat Light"/>
              </a:rPr>
              <a:t>: Since the errors are squared before they are averaged, the RMSE gives a relatively high weight to large errors. This means the RMSE should be more useful when large errors are particularly undesirable.</a:t>
            </a:r>
          </a:p>
          <a:p>
            <a:r>
              <a:rPr lang="en-SG" sz="2400" dirty="0">
                <a:effectLst/>
                <a:latin typeface="+mn-lt"/>
                <a:ea typeface="+mn-ea"/>
                <a:cs typeface="+mn-cs"/>
                <a:sym typeface="Montserrat Light"/>
              </a:rPr>
              <a:t> </a:t>
            </a:r>
          </a:p>
          <a:p>
            <a:r>
              <a:rPr lang="en-SG" sz="2400" dirty="0">
                <a:effectLst/>
                <a:latin typeface="+mn-lt"/>
                <a:ea typeface="+mn-ea"/>
                <a:cs typeface="+mn-cs"/>
                <a:sym typeface="Montserrat Light"/>
              </a:rPr>
              <a:t>Plot actual log prices against my predicted log prices. The red line represents a perfect model where my actual prices is equal to =my predicted prices. My linear </a:t>
            </a:r>
            <a:r>
              <a:rPr lang="en-SG" sz="2400" dirty="0" err="1">
                <a:effectLst/>
                <a:latin typeface="+mn-lt"/>
                <a:ea typeface="+mn-ea"/>
                <a:cs typeface="+mn-cs"/>
                <a:sym typeface="Montserrat Light"/>
              </a:rPr>
              <a:t>reg</a:t>
            </a:r>
            <a:r>
              <a:rPr lang="en-SG" sz="2400" dirty="0">
                <a:effectLst/>
                <a:latin typeface="+mn-lt"/>
                <a:ea typeface="+mn-ea"/>
                <a:cs typeface="+mn-cs"/>
                <a:sym typeface="Montserrat Light"/>
              </a:rPr>
              <a:t> model appears suitable for the data, except the some of these outliers – where the model predicted a lower price than actual. </a:t>
            </a:r>
          </a:p>
          <a:p>
            <a:r>
              <a:rPr lang="en-SG" sz="2400" dirty="0">
                <a:effectLst/>
                <a:latin typeface="+mn-lt"/>
                <a:ea typeface="+mn-ea"/>
                <a:cs typeface="+mn-cs"/>
                <a:sym typeface="Montserrat Light"/>
              </a:rPr>
              <a:t> </a:t>
            </a:r>
          </a:p>
          <a:p>
            <a:r>
              <a:rPr lang="en-SG" sz="2400" dirty="0">
                <a:effectLst/>
                <a:latin typeface="+mn-lt"/>
                <a:ea typeface="+mn-ea"/>
                <a:cs typeface="+mn-cs"/>
                <a:sym typeface="Montserrat Light"/>
              </a:rPr>
              <a:t>Based on these data points, the model suggested property type bigger than 5-room flats and PSF to be sig predictors. But other features could be more suitable in predicting housing prices for these data, so the model can’t predict these flats accurately. </a:t>
            </a:r>
          </a:p>
        </p:txBody>
      </p:sp>
    </p:spTree>
    <p:extLst>
      <p:ext uri="{BB962C8B-B14F-4D97-AF65-F5344CB8AC3E}">
        <p14:creationId xmlns:p14="http://schemas.microsoft.com/office/powerpoint/2010/main" val="2856083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lvl="0"/>
            <a:r>
              <a:rPr lang="en-SG" sz="2400" dirty="0">
                <a:effectLst/>
                <a:latin typeface="+mn-lt"/>
                <a:ea typeface="+mn-ea"/>
                <a:cs typeface="+mn-cs"/>
                <a:sym typeface="Montserrat Light"/>
              </a:rPr>
              <a:t>To best understand how the model works, let’s dive into the features. The plot below shows the relative importance of each feature</a:t>
            </a:r>
          </a:p>
          <a:p>
            <a:pPr lvl="0"/>
            <a:r>
              <a:rPr lang="en-SG" sz="2400" dirty="0">
                <a:effectLst/>
                <a:latin typeface="+mn-lt"/>
                <a:ea typeface="+mn-ea"/>
                <a:cs typeface="+mn-cs"/>
                <a:sym typeface="Montserrat Light"/>
              </a:rPr>
              <a:t>The strongest positive predictors is per square foot. property type. </a:t>
            </a:r>
          </a:p>
          <a:p>
            <a:endParaRPr lang="en-SG" dirty="0"/>
          </a:p>
          <a:p>
            <a:r>
              <a:rPr lang="en-SG" dirty="0"/>
              <a:t>Model intercept = 13.12</a:t>
            </a:r>
          </a:p>
          <a:p>
            <a:r>
              <a:rPr lang="en-SG" dirty="0"/>
              <a:t>For 1 unit increase in PSF, price increases by 61k</a:t>
            </a:r>
            <a:endParaRPr lang="en-US" dirty="0"/>
          </a:p>
        </p:txBody>
      </p:sp>
    </p:spTree>
    <p:extLst>
      <p:ext uri="{BB962C8B-B14F-4D97-AF65-F5344CB8AC3E}">
        <p14:creationId xmlns:p14="http://schemas.microsoft.com/office/powerpoint/2010/main" val="1337784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lvl="0" indent="0" defTabSz="914216" eaLnBrk="1" fontAlgn="auto" latinLnBrk="0" hangingPunct="1">
              <a:lnSpc>
                <a:spcPct val="100000"/>
              </a:lnSpc>
              <a:spcBef>
                <a:spcPts val="0"/>
              </a:spcBef>
              <a:spcAft>
                <a:spcPts val="0"/>
              </a:spcAft>
              <a:buClrTx/>
              <a:buSzTx/>
              <a:buFontTx/>
              <a:buNone/>
              <a:tabLst/>
              <a:defRPr/>
            </a:pPr>
            <a:r>
              <a:rPr lang="en-SG" sz="2400" dirty="0">
                <a:effectLst/>
                <a:latin typeface="+mn-lt"/>
                <a:ea typeface="+mn-ea"/>
                <a:cs typeface="+mn-cs"/>
                <a:sym typeface="Montserrat Light"/>
              </a:rPr>
              <a:t>Followed by property type</a:t>
            </a:r>
          </a:p>
          <a:p>
            <a:pPr marL="0" marR="0" lvl="0" indent="0" defTabSz="914216" eaLnBrk="1" fontAlgn="auto" latinLnBrk="0" hangingPunct="1">
              <a:lnSpc>
                <a:spcPct val="100000"/>
              </a:lnSpc>
              <a:spcBef>
                <a:spcPts val="0"/>
              </a:spcBef>
              <a:spcAft>
                <a:spcPts val="0"/>
              </a:spcAft>
              <a:buClrTx/>
              <a:buSzTx/>
              <a:buFontTx/>
              <a:buNone/>
              <a:tabLst/>
              <a:defRPr/>
            </a:pPr>
            <a:endParaRPr lang="en-SG" dirty="0"/>
          </a:p>
          <a:p>
            <a:pPr marL="0" marR="0" lvl="0" indent="0" defTabSz="914216" eaLnBrk="1" fontAlgn="auto" latinLnBrk="0" hangingPunct="1">
              <a:lnSpc>
                <a:spcPct val="100000"/>
              </a:lnSpc>
              <a:spcBef>
                <a:spcPts val="0"/>
              </a:spcBef>
              <a:spcAft>
                <a:spcPts val="0"/>
              </a:spcAft>
              <a:buClrTx/>
              <a:buSzTx/>
              <a:buFontTx/>
              <a:buNone/>
              <a:tabLst/>
              <a:defRPr/>
            </a:pPr>
            <a:r>
              <a:rPr lang="en-SG" dirty="0"/>
              <a:t>- An executive flat and 5-room flat  increases price by 55k more than a 3-room flat</a:t>
            </a:r>
            <a:endParaRPr lang="en-US" dirty="0"/>
          </a:p>
          <a:p>
            <a:pPr marL="0" marR="0" lvl="0" indent="0" defTabSz="914216" eaLnBrk="1" fontAlgn="auto" latinLnBrk="0" hangingPunct="1">
              <a:lnSpc>
                <a:spcPct val="100000"/>
              </a:lnSpc>
              <a:spcBef>
                <a:spcPts val="0"/>
              </a:spcBef>
              <a:spcAft>
                <a:spcPts val="0"/>
              </a:spcAft>
              <a:buClrTx/>
              <a:buSzTx/>
              <a:buFontTx/>
              <a:buNone/>
              <a:tabLst/>
              <a:defRPr/>
            </a:pPr>
            <a:r>
              <a:rPr lang="en-US" dirty="0"/>
              <a:t>- </a:t>
            </a:r>
            <a:r>
              <a:rPr lang="en-SG" dirty="0"/>
              <a:t>A jumbo flat increases price by 51k more than a 3-room flat</a:t>
            </a:r>
            <a:endParaRPr lang="en-US" dirty="0"/>
          </a:p>
          <a:p>
            <a:endParaRPr lang="en-US" dirty="0"/>
          </a:p>
          <a:p>
            <a:endParaRPr lang="en-US" dirty="0"/>
          </a:p>
        </p:txBody>
      </p:sp>
    </p:spTree>
    <p:extLst>
      <p:ext uri="{BB962C8B-B14F-4D97-AF65-F5344CB8AC3E}">
        <p14:creationId xmlns:p14="http://schemas.microsoft.com/office/powerpoint/2010/main" val="2074478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Blank">
    <p:spTree>
      <p:nvGrpSpPr>
        <p:cNvPr id="1" name=""/>
        <p:cNvGrpSpPr/>
        <p:nvPr/>
      </p:nvGrpSpPr>
      <p:grpSpPr>
        <a:xfrm>
          <a:off x="0" y="0"/>
          <a:ext cx="0" cy="0"/>
          <a:chOff x="0" y="0"/>
          <a:chExt cx="0" cy="0"/>
        </a:xfrm>
      </p:grpSpPr>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7467" y="676837"/>
            <a:ext cx="19311771" cy="1971115"/>
          </a:xfrm>
          <a:prstGeom prst="rect">
            <a:avLst/>
          </a:prstGeom>
        </p:spPr>
        <p:txBody>
          <a:bodyPr/>
          <a:lstStyle>
            <a:lvl1pPr>
              <a:defRPr spc="600"/>
            </a:lvl1pPr>
          </a:lstStyle>
          <a:p>
            <a:r>
              <a:rPr lang="en-US" dirty="0"/>
              <a:t>SLIDE TITLE GOES HERE</a:t>
            </a:r>
          </a:p>
        </p:txBody>
      </p:sp>
      <p:sp>
        <p:nvSpPr>
          <p:cNvPr id="3" name="Content Placeholder 2"/>
          <p:cNvSpPr>
            <a:spLocks noGrp="1"/>
          </p:cNvSpPr>
          <p:nvPr>
            <p:ph idx="1"/>
          </p:nvPr>
        </p:nvSpPr>
        <p:spPr>
          <a:xfrm>
            <a:off x="777467" y="3181353"/>
            <a:ext cx="19311771" cy="8390963"/>
          </a:xfrm>
        </p:spPr>
        <p:txBody>
          <a:bodyPr/>
          <a:lstStyle>
            <a:lvl1pPr>
              <a:defRPr b="0" i="0">
                <a:solidFill>
                  <a:schemeClr val="tx1">
                    <a:lumMod val="65000"/>
                    <a:lumOff val="35000"/>
                  </a:schemeClr>
                </a:solidFill>
                <a:latin typeface="Calibri" panose="020F0502020204030204" pitchFamily="34" charset="0"/>
                <a:cs typeface="Calibri" panose="020F0502020204030204" pitchFamily="34" charset="0"/>
              </a:defRPr>
            </a:lvl1pPr>
            <a:lvl2pPr>
              <a:defRPr b="0" i="0">
                <a:solidFill>
                  <a:schemeClr val="tx1">
                    <a:lumMod val="65000"/>
                    <a:lumOff val="35000"/>
                  </a:schemeClr>
                </a:solidFill>
                <a:latin typeface="Calibri" panose="020F0502020204030204" pitchFamily="34" charset="0"/>
                <a:cs typeface="Calibri" panose="020F0502020204030204" pitchFamily="34" charset="0"/>
              </a:defRPr>
            </a:lvl2pPr>
            <a:lvl3pPr>
              <a:defRPr b="0" i="0">
                <a:solidFill>
                  <a:schemeClr val="tx1">
                    <a:lumMod val="65000"/>
                    <a:lumOff val="35000"/>
                  </a:schemeClr>
                </a:solidFill>
                <a:latin typeface="Calibri" panose="020F0502020204030204" pitchFamily="34" charset="0"/>
                <a:cs typeface="Calibri" panose="020F0502020204030204" pitchFamily="34" charset="0"/>
              </a:defRPr>
            </a:lvl3pPr>
            <a:lvl4pPr>
              <a:defRPr b="0" i="0">
                <a:solidFill>
                  <a:schemeClr val="tx1">
                    <a:lumMod val="65000"/>
                    <a:lumOff val="35000"/>
                  </a:schemeClr>
                </a:solidFill>
                <a:latin typeface="Calibri" panose="020F0502020204030204" pitchFamily="34" charset="0"/>
                <a:cs typeface="Calibri" panose="020F0502020204030204" pitchFamily="34" charset="0"/>
              </a:defRPr>
            </a:lvl4pPr>
            <a:lvl5pPr>
              <a:defRPr b="0" i="0">
                <a:solidFill>
                  <a:schemeClr val="tx1">
                    <a:lumMod val="65000"/>
                    <a:lumOff val="35000"/>
                  </a:schemeClr>
                </a:solidFill>
                <a:latin typeface="Calibri" panose="020F0502020204030204" pitchFamily="34" charset="0"/>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078309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BE5BD-053C-D946-AA49-E639C624ACF6}"/>
              </a:ext>
            </a:extLst>
          </p:cNvPr>
          <p:cNvSpPr>
            <a:spLocks noGrp="1"/>
          </p:cNvSpPr>
          <p:nvPr>
            <p:ph type="ctrTitle"/>
          </p:nvPr>
        </p:nvSpPr>
        <p:spPr>
          <a:xfrm>
            <a:off x="3046413" y="2244726"/>
            <a:ext cx="18278475" cy="4775200"/>
          </a:xfrm>
        </p:spPr>
        <p:txBody>
          <a:bodyPr anchor="b"/>
          <a:lstStyle>
            <a:lvl1pPr algn="ctr">
              <a:defRPr sz="11994"/>
            </a:lvl1pPr>
          </a:lstStyle>
          <a:p>
            <a:r>
              <a:rPr lang="en-US"/>
              <a:t>Click to edit Master title style</a:t>
            </a:r>
          </a:p>
        </p:txBody>
      </p:sp>
      <p:sp>
        <p:nvSpPr>
          <p:cNvPr id="3" name="Subtitle 2">
            <a:extLst>
              <a:ext uri="{FF2B5EF4-FFF2-40B4-BE49-F238E27FC236}">
                <a16:creationId xmlns:a16="http://schemas.microsoft.com/office/drawing/2014/main" id="{69236679-5AC2-9D41-BAEA-17C9D9A43AC3}"/>
              </a:ext>
            </a:extLst>
          </p:cNvPr>
          <p:cNvSpPr>
            <a:spLocks noGrp="1"/>
          </p:cNvSpPr>
          <p:nvPr>
            <p:ph type="subTitle" idx="1"/>
          </p:nvPr>
        </p:nvSpPr>
        <p:spPr>
          <a:xfrm>
            <a:off x="3046413" y="7204076"/>
            <a:ext cx="18278475" cy="3311524"/>
          </a:xfrm>
        </p:spPr>
        <p:txBody>
          <a:bodyPr/>
          <a:lstStyle>
            <a:lvl1pPr marL="0" indent="0" algn="ctr">
              <a:buNone/>
              <a:defRPr sz="4798"/>
            </a:lvl1pPr>
            <a:lvl2pPr marL="913943" indent="0" algn="ctr">
              <a:buNone/>
              <a:defRPr sz="3998"/>
            </a:lvl2pPr>
            <a:lvl3pPr marL="1827886" indent="0" algn="ctr">
              <a:buNone/>
              <a:defRPr sz="3598"/>
            </a:lvl3pPr>
            <a:lvl4pPr marL="2741828" indent="0" algn="ctr">
              <a:buNone/>
              <a:defRPr sz="3198"/>
            </a:lvl4pPr>
            <a:lvl5pPr marL="3655771" indent="0" algn="ctr">
              <a:buNone/>
              <a:defRPr sz="3198"/>
            </a:lvl5pPr>
            <a:lvl6pPr marL="4569714" indent="0" algn="ctr">
              <a:buNone/>
              <a:defRPr sz="3198"/>
            </a:lvl6pPr>
            <a:lvl7pPr marL="5483657" indent="0" algn="ctr">
              <a:buNone/>
              <a:defRPr sz="3198"/>
            </a:lvl7pPr>
            <a:lvl8pPr marL="6397600" indent="0" algn="ctr">
              <a:buNone/>
              <a:defRPr sz="3198"/>
            </a:lvl8pPr>
            <a:lvl9pPr marL="7311542" indent="0" algn="ctr">
              <a:buNone/>
              <a:defRPr sz="3198"/>
            </a:lvl9pPr>
          </a:lstStyle>
          <a:p>
            <a:r>
              <a:rPr lang="en-US"/>
              <a:t>Click to edit Master subtitle style</a:t>
            </a:r>
          </a:p>
        </p:txBody>
      </p:sp>
      <p:sp>
        <p:nvSpPr>
          <p:cNvPr id="4" name="Date Placeholder 3">
            <a:extLst>
              <a:ext uri="{FF2B5EF4-FFF2-40B4-BE49-F238E27FC236}">
                <a16:creationId xmlns:a16="http://schemas.microsoft.com/office/drawing/2014/main" id="{D446A0C2-EC0C-6942-BC76-388F34E4BDBC}"/>
              </a:ext>
            </a:extLst>
          </p:cNvPr>
          <p:cNvSpPr>
            <a:spLocks noGrp="1"/>
          </p:cNvSpPr>
          <p:nvPr>
            <p:ph type="dt" sz="half" idx="10"/>
          </p:nvPr>
        </p:nvSpPr>
        <p:spPr/>
        <p:txBody>
          <a:bodyPr/>
          <a:lstStyle/>
          <a:p>
            <a:fld id="{00A4492F-2854-4440-B22A-5DA047B74E63}" type="datetimeFigureOut">
              <a:rPr lang="en-US" smtClean="0"/>
              <a:t>2/18/20</a:t>
            </a:fld>
            <a:endParaRPr lang="en-US"/>
          </a:p>
        </p:txBody>
      </p:sp>
      <p:sp>
        <p:nvSpPr>
          <p:cNvPr id="5" name="Footer Placeholder 4">
            <a:extLst>
              <a:ext uri="{FF2B5EF4-FFF2-40B4-BE49-F238E27FC236}">
                <a16:creationId xmlns:a16="http://schemas.microsoft.com/office/drawing/2014/main" id="{C39AC2FE-BAC7-7341-A2C4-38F8E407C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44B465-3A28-AA4B-B4BF-8D94DE9C7EB5}"/>
              </a:ext>
            </a:extLst>
          </p:cNvPr>
          <p:cNvSpPr>
            <a:spLocks noGrp="1"/>
          </p:cNvSpPr>
          <p:nvPr>
            <p:ph type="sldNum" sz="quarter" idx="12"/>
          </p:nvPr>
        </p:nvSpPr>
        <p:spPr>
          <a:xfrm>
            <a:off x="22498838" y="1039540"/>
            <a:ext cx="546906" cy="553959"/>
          </a:xfrm>
        </p:spPr>
        <p:txBody>
          <a:bodyPr/>
          <a:lstStyle/>
          <a:p>
            <a:fld id="{8B288946-8ABC-AE4D-81CC-C6DF7FB94154}" type="slidenum">
              <a:rPr lang="en-US" smtClean="0"/>
              <a:t>‹#›</a:t>
            </a:fld>
            <a:endParaRPr lang="en-US"/>
          </a:p>
        </p:txBody>
      </p:sp>
    </p:spTree>
    <p:extLst>
      <p:ext uri="{BB962C8B-B14F-4D97-AF65-F5344CB8AC3E}">
        <p14:creationId xmlns:p14="http://schemas.microsoft.com/office/powerpoint/2010/main" val="32888339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hueOff val="-7200000"/>
            <a:satOff val="-100001"/>
          </a:schemeClr>
        </a:solidFill>
        <a:effectLst/>
      </p:bgPr>
    </p:bg>
    <p:spTree>
      <p:nvGrpSpPr>
        <p:cNvPr id="1" name=""/>
        <p:cNvGrpSpPr/>
        <p:nvPr/>
      </p:nvGrpSpPr>
      <p:grpSpPr>
        <a:xfrm>
          <a:off x="0" y="0"/>
          <a:ext cx="0" cy="0"/>
          <a:chOff x="0" y="0"/>
          <a:chExt cx="0" cy="0"/>
        </a:xfrm>
      </p:grpSpPr>
      <p:sp>
        <p:nvSpPr>
          <p:cNvPr id="2" name="Oval 6"/>
          <p:cNvSpPr/>
          <p:nvPr/>
        </p:nvSpPr>
        <p:spPr>
          <a:xfrm>
            <a:off x="22432556" y="971902"/>
            <a:ext cx="687535" cy="687535"/>
          </a:xfrm>
          <a:prstGeom prst="ellipse">
            <a:avLst/>
          </a:prstGeom>
          <a:solidFill>
            <a:schemeClr val="accent2"/>
          </a:solidFill>
          <a:ln w="12700">
            <a:miter lim="400000"/>
          </a:ln>
        </p:spPr>
        <p:txBody>
          <a:bodyPr lIns="45719" rIns="45719" anchor="ctr"/>
          <a:lstStyle/>
          <a:p>
            <a:pPr algn="ctr">
              <a:defRPr sz="4400">
                <a:latin typeface="+mn-lt"/>
                <a:ea typeface="+mn-ea"/>
                <a:cs typeface="+mn-cs"/>
                <a:sym typeface="Montserrat Light"/>
              </a:defRPr>
            </a:pPr>
            <a:endParaRPr/>
          </a:p>
        </p:txBody>
      </p:sp>
      <p:sp>
        <p:nvSpPr>
          <p:cNvPr id="3" name="Slide Number"/>
          <p:cNvSpPr txBox="1">
            <a:spLocks noGrp="1"/>
          </p:cNvSpPr>
          <p:nvPr>
            <p:ph type="sldNum" sz="quarter" idx="2"/>
          </p:nvPr>
        </p:nvSpPr>
        <p:spPr>
          <a:xfrm>
            <a:off x="22486457" y="1039540"/>
            <a:ext cx="571668" cy="551145"/>
          </a:xfrm>
          <a:prstGeom prst="rect">
            <a:avLst/>
          </a:prstGeom>
          <a:ln w="12700">
            <a:miter lim="400000"/>
          </a:ln>
        </p:spPr>
        <p:txBody>
          <a:bodyPr wrap="none" lIns="91421" tIns="91421" rIns="91421" bIns="91421">
            <a:spAutoFit/>
          </a:bodyPr>
          <a:lstStyle>
            <a:lvl1pPr algn="ctr">
              <a:defRPr sz="2400">
                <a:solidFill>
                  <a:schemeClr val="accent5">
                    <a:hueOff val="-7200000"/>
                    <a:satOff val="-100001"/>
                  </a:schemeClr>
                </a:solidFill>
                <a:latin typeface="+mn-lt"/>
                <a:ea typeface="+mn-ea"/>
                <a:cs typeface="+mn-cs"/>
                <a:sym typeface="Montserrat Light"/>
              </a:defRPr>
            </a:lvl1pPr>
          </a:lstStyle>
          <a:p>
            <a:fld id="{86CB4B4D-7CA3-9044-876B-883B54F8677D}" type="slidenum">
              <a:t>‹#›</a:t>
            </a:fld>
            <a:endParaRPr/>
          </a:p>
        </p:txBody>
      </p:sp>
      <p:sp>
        <p:nvSpPr>
          <p:cNvPr id="4" name="Title Text"/>
          <p:cNvSpPr txBox="1">
            <a:spLocks noGrp="1"/>
          </p:cNvSpPr>
          <p:nvPr>
            <p:ph type="title"/>
          </p:nvPr>
        </p:nvSpPr>
        <p:spPr>
          <a:xfrm>
            <a:off x="1218564" y="184149"/>
            <a:ext cx="21934171" cy="301625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r>
              <a:t>Title Text</a:t>
            </a:r>
          </a:p>
        </p:txBody>
      </p:sp>
      <p:sp>
        <p:nvSpPr>
          <p:cNvPr id="5" name="Body Level One…"/>
          <p:cNvSpPr txBox="1">
            <a:spLocks noGrp="1"/>
          </p:cNvSpPr>
          <p:nvPr>
            <p:ph type="body" idx="1"/>
          </p:nvPr>
        </p:nvSpPr>
        <p:spPr>
          <a:xfrm>
            <a:off x="1218564" y="3200400"/>
            <a:ext cx="21934171" cy="1051560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l" defTabSz="1828343" rtl="0" latinLnBrk="0">
        <a:lnSpc>
          <a:spcPct val="90000"/>
        </a:lnSpc>
        <a:spcBef>
          <a:spcPts val="0"/>
        </a:spcBef>
        <a:spcAft>
          <a:spcPts val="0"/>
        </a:spcAft>
        <a:buClrTx/>
        <a:buSzTx/>
        <a:buFontTx/>
        <a:buNone/>
        <a:tabLst/>
        <a:defRPr sz="6000" b="0" i="0" u="none" strike="noStrike" cap="none" spc="0" baseline="0">
          <a:ln>
            <a:noFill/>
          </a:ln>
          <a:solidFill>
            <a:srgbClr val="7F7F7F"/>
          </a:solidFill>
          <a:uFillTx/>
          <a:latin typeface="+mn-lt"/>
          <a:ea typeface="+mn-ea"/>
          <a:cs typeface="+mn-cs"/>
          <a:sym typeface="Montserrat Light"/>
        </a:defRPr>
      </a:lvl1pPr>
      <a:lvl2pPr marL="0" marR="0" indent="0" algn="l" defTabSz="1828343" rtl="0" latinLnBrk="0">
        <a:lnSpc>
          <a:spcPct val="90000"/>
        </a:lnSpc>
        <a:spcBef>
          <a:spcPts val="0"/>
        </a:spcBef>
        <a:spcAft>
          <a:spcPts val="0"/>
        </a:spcAft>
        <a:buClrTx/>
        <a:buSzTx/>
        <a:buFontTx/>
        <a:buNone/>
        <a:tabLst/>
        <a:defRPr sz="6000" b="0" i="0" u="none" strike="noStrike" cap="none" spc="0" baseline="0">
          <a:ln>
            <a:noFill/>
          </a:ln>
          <a:solidFill>
            <a:srgbClr val="7F7F7F"/>
          </a:solidFill>
          <a:uFillTx/>
          <a:latin typeface="+mn-lt"/>
          <a:ea typeface="+mn-ea"/>
          <a:cs typeface="+mn-cs"/>
          <a:sym typeface="Montserrat Light"/>
        </a:defRPr>
      </a:lvl2pPr>
      <a:lvl3pPr marL="0" marR="0" indent="0" algn="l" defTabSz="1828343" rtl="0" latinLnBrk="0">
        <a:lnSpc>
          <a:spcPct val="90000"/>
        </a:lnSpc>
        <a:spcBef>
          <a:spcPts val="0"/>
        </a:spcBef>
        <a:spcAft>
          <a:spcPts val="0"/>
        </a:spcAft>
        <a:buClrTx/>
        <a:buSzTx/>
        <a:buFontTx/>
        <a:buNone/>
        <a:tabLst/>
        <a:defRPr sz="6000" b="0" i="0" u="none" strike="noStrike" cap="none" spc="0" baseline="0">
          <a:ln>
            <a:noFill/>
          </a:ln>
          <a:solidFill>
            <a:srgbClr val="7F7F7F"/>
          </a:solidFill>
          <a:uFillTx/>
          <a:latin typeface="+mn-lt"/>
          <a:ea typeface="+mn-ea"/>
          <a:cs typeface="+mn-cs"/>
          <a:sym typeface="Montserrat Light"/>
        </a:defRPr>
      </a:lvl3pPr>
      <a:lvl4pPr marL="0" marR="0" indent="0" algn="l" defTabSz="1828343" rtl="0" latinLnBrk="0">
        <a:lnSpc>
          <a:spcPct val="90000"/>
        </a:lnSpc>
        <a:spcBef>
          <a:spcPts val="0"/>
        </a:spcBef>
        <a:spcAft>
          <a:spcPts val="0"/>
        </a:spcAft>
        <a:buClrTx/>
        <a:buSzTx/>
        <a:buFontTx/>
        <a:buNone/>
        <a:tabLst/>
        <a:defRPr sz="6000" b="0" i="0" u="none" strike="noStrike" cap="none" spc="0" baseline="0">
          <a:ln>
            <a:noFill/>
          </a:ln>
          <a:solidFill>
            <a:srgbClr val="7F7F7F"/>
          </a:solidFill>
          <a:uFillTx/>
          <a:latin typeface="+mn-lt"/>
          <a:ea typeface="+mn-ea"/>
          <a:cs typeface="+mn-cs"/>
          <a:sym typeface="Montserrat Light"/>
        </a:defRPr>
      </a:lvl4pPr>
      <a:lvl5pPr marL="0" marR="0" indent="0" algn="l" defTabSz="1828343" rtl="0" latinLnBrk="0">
        <a:lnSpc>
          <a:spcPct val="90000"/>
        </a:lnSpc>
        <a:spcBef>
          <a:spcPts val="0"/>
        </a:spcBef>
        <a:spcAft>
          <a:spcPts val="0"/>
        </a:spcAft>
        <a:buClrTx/>
        <a:buSzTx/>
        <a:buFontTx/>
        <a:buNone/>
        <a:tabLst/>
        <a:defRPr sz="6000" b="0" i="0" u="none" strike="noStrike" cap="none" spc="0" baseline="0">
          <a:ln>
            <a:noFill/>
          </a:ln>
          <a:solidFill>
            <a:srgbClr val="7F7F7F"/>
          </a:solidFill>
          <a:uFillTx/>
          <a:latin typeface="+mn-lt"/>
          <a:ea typeface="+mn-ea"/>
          <a:cs typeface="+mn-cs"/>
          <a:sym typeface="Montserrat Light"/>
        </a:defRPr>
      </a:lvl5pPr>
      <a:lvl6pPr marL="0" marR="0" indent="0" algn="l" defTabSz="1828343" rtl="0" latinLnBrk="0">
        <a:lnSpc>
          <a:spcPct val="90000"/>
        </a:lnSpc>
        <a:spcBef>
          <a:spcPts val="0"/>
        </a:spcBef>
        <a:spcAft>
          <a:spcPts val="0"/>
        </a:spcAft>
        <a:buClrTx/>
        <a:buSzTx/>
        <a:buFontTx/>
        <a:buNone/>
        <a:tabLst/>
        <a:defRPr sz="6000" b="0" i="0" u="none" strike="noStrike" cap="none" spc="0" baseline="0">
          <a:ln>
            <a:noFill/>
          </a:ln>
          <a:solidFill>
            <a:srgbClr val="7F7F7F"/>
          </a:solidFill>
          <a:uFillTx/>
          <a:latin typeface="+mn-lt"/>
          <a:ea typeface="+mn-ea"/>
          <a:cs typeface="+mn-cs"/>
          <a:sym typeface="Montserrat Light"/>
        </a:defRPr>
      </a:lvl6pPr>
      <a:lvl7pPr marL="0" marR="0" indent="0" algn="l" defTabSz="1828343" rtl="0" latinLnBrk="0">
        <a:lnSpc>
          <a:spcPct val="90000"/>
        </a:lnSpc>
        <a:spcBef>
          <a:spcPts val="0"/>
        </a:spcBef>
        <a:spcAft>
          <a:spcPts val="0"/>
        </a:spcAft>
        <a:buClrTx/>
        <a:buSzTx/>
        <a:buFontTx/>
        <a:buNone/>
        <a:tabLst/>
        <a:defRPr sz="6000" b="0" i="0" u="none" strike="noStrike" cap="none" spc="0" baseline="0">
          <a:ln>
            <a:noFill/>
          </a:ln>
          <a:solidFill>
            <a:srgbClr val="7F7F7F"/>
          </a:solidFill>
          <a:uFillTx/>
          <a:latin typeface="+mn-lt"/>
          <a:ea typeface="+mn-ea"/>
          <a:cs typeface="+mn-cs"/>
          <a:sym typeface="Montserrat Light"/>
        </a:defRPr>
      </a:lvl7pPr>
      <a:lvl8pPr marL="0" marR="0" indent="0" algn="l" defTabSz="1828343" rtl="0" latinLnBrk="0">
        <a:lnSpc>
          <a:spcPct val="90000"/>
        </a:lnSpc>
        <a:spcBef>
          <a:spcPts val="0"/>
        </a:spcBef>
        <a:spcAft>
          <a:spcPts val="0"/>
        </a:spcAft>
        <a:buClrTx/>
        <a:buSzTx/>
        <a:buFontTx/>
        <a:buNone/>
        <a:tabLst/>
        <a:defRPr sz="6000" b="0" i="0" u="none" strike="noStrike" cap="none" spc="0" baseline="0">
          <a:ln>
            <a:noFill/>
          </a:ln>
          <a:solidFill>
            <a:srgbClr val="7F7F7F"/>
          </a:solidFill>
          <a:uFillTx/>
          <a:latin typeface="+mn-lt"/>
          <a:ea typeface="+mn-ea"/>
          <a:cs typeface="+mn-cs"/>
          <a:sym typeface="Montserrat Light"/>
        </a:defRPr>
      </a:lvl8pPr>
      <a:lvl9pPr marL="0" marR="0" indent="0" algn="l" defTabSz="1828343" rtl="0" latinLnBrk="0">
        <a:lnSpc>
          <a:spcPct val="90000"/>
        </a:lnSpc>
        <a:spcBef>
          <a:spcPts val="0"/>
        </a:spcBef>
        <a:spcAft>
          <a:spcPts val="0"/>
        </a:spcAft>
        <a:buClrTx/>
        <a:buSzTx/>
        <a:buFontTx/>
        <a:buNone/>
        <a:tabLst/>
        <a:defRPr sz="6000" b="0" i="0" u="none" strike="noStrike" cap="none" spc="0" baseline="0">
          <a:ln>
            <a:noFill/>
          </a:ln>
          <a:solidFill>
            <a:srgbClr val="7F7F7F"/>
          </a:solidFill>
          <a:uFillTx/>
          <a:latin typeface="+mn-lt"/>
          <a:ea typeface="+mn-ea"/>
          <a:cs typeface="+mn-cs"/>
          <a:sym typeface="Montserrat Light"/>
        </a:defRPr>
      </a:lvl9pPr>
    </p:titleStyle>
    <p:bodyStyle>
      <a:lvl1pPr marL="0" marR="0" indent="0" algn="l" defTabSz="1828343" rtl="0" latinLnBrk="0">
        <a:lnSpc>
          <a:spcPct val="90000"/>
        </a:lnSpc>
        <a:spcBef>
          <a:spcPts val="2000"/>
        </a:spcBef>
        <a:spcAft>
          <a:spcPts val="0"/>
        </a:spcAft>
        <a:buClrTx/>
        <a:buSzTx/>
        <a:buFontTx/>
        <a:buNone/>
        <a:tabLst/>
        <a:defRPr sz="4000" b="0" i="0" u="none" strike="noStrike" cap="none" spc="0" baseline="0">
          <a:ln>
            <a:noFill/>
          </a:ln>
          <a:solidFill>
            <a:srgbClr val="7F7F7F"/>
          </a:solidFill>
          <a:uFillTx/>
          <a:latin typeface="+mn-lt"/>
          <a:ea typeface="+mn-ea"/>
          <a:cs typeface="+mn-cs"/>
          <a:sym typeface="Montserrat Light"/>
        </a:defRPr>
      </a:lvl1pPr>
      <a:lvl2pPr marL="0" marR="0" indent="914171" algn="l" defTabSz="1828343" rtl="0" latinLnBrk="0">
        <a:lnSpc>
          <a:spcPct val="90000"/>
        </a:lnSpc>
        <a:spcBef>
          <a:spcPts val="2000"/>
        </a:spcBef>
        <a:spcAft>
          <a:spcPts val="0"/>
        </a:spcAft>
        <a:buClrTx/>
        <a:buSzTx/>
        <a:buFontTx/>
        <a:buNone/>
        <a:tabLst/>
        <a:defRPr sz="4000" b="0" i="0" u="none" strike="noStrike" cap="none" spc="0" baseline="0">
          <a:ln>
            <a:noFill/>
          </a:ln>
          <a:solidFill>
            <a:srgbClr val="7F7F7F"/>
          </a:solidFill>
          <a:uFillTx/>
          <a:latin typeface="+mn-lt"/>
          <a:ea typeface="+mn-ea"/>
          <a:cs typeface="+mn-cs"/>
          <a:sym typeface="Montserrat Light"/>
        </a:defRPr>
      </a:lvl2pPr>
      <a:lvl3pPr marL="0" marR="0" indent="1828343" algn="l" defTabSz="1828343" rtl="0" latinLnBrk="0">
        <a:lnSpc>
          <a:spcPct val="90000"/>
        </a:lnSpc>
        <a:spcBef>
          <a:spcPts val="2000"/>
        </a:spcBef>
        <a:spcAft>
          <a:spcPts val="0"/>
        </a:spcAft>
        <a:buClrTx/>
        <a:buSzTx/>
        <a:buFontTx/>
        <a:buNone/>
        <a:tabLst/>
        <a:defRPr sz="4000" b="0" i="0" u="none" strike="noStrike" cap="none" spc="0" baseline="0">
          <a:ln>
            <a:noFill/>
          </a:ln>
          <a:solidFill>
            <a:srgbClr val="7F7F7F"/>
          </a:solidFill>
          <a:uFillTx/>
          <a:latin typeface="+mn-lt"/>
          <a:ea typeface="+mn-ea"/>
          <a:cs typeface="+mn-cs"/>
          <a:sym typeface="Montserrat Light"/>
        </a:defRPr>
      </a:lvl3pPr>
      <a:lvl4pPr marL="0" marR="0" indent="2742513" algn="l" defTabSz="1828343" rtl="0" latinLnBrk="0">
        <a:lnSpc>
          <a:spcPct val="90000"/>
        </a:lnSpc>
        <a:spcBef>
          <a:spcPts val="2000"/>
        </a:spcBef>
        <a:spcAft>
          <a:spcPts val="0"/>
        </a:spcAft>
        <a:buClrTx/>
        <a:buSzTx/>
        <a:buFontTx/>
        <a:buNone/>
        <a:tabLst/>
        <a:defRPr sz="4000" b="0" i="0" u="none" strike="noStrike" cap="none" spc="0" baseline="0">
          <a:ln>
            <a:noFill/>
          </a:ln>
          <a:solidFill>
            <a:srgbClr val="7F7F7F"/>
          </a:solidFill>
          <a:uFillTx/>
          <a:latin typeface="+mn-lt"/>
          <a:ea typeface="+mn-ea"/>
          <a:cs typeface="+mn-cs"/>
          <a:sym typeface="Montserrat Light"/>
        </a:defRPr>
      </a:lvl4pPr>
      <a:lvl5pPr marL="0" marR="0" indent="3656684" algn="l" defTabSz="1828343" rtl="0" latinLnBrk="0">
        <a:lnSpc>
          <a:spcPct val="90000"/>
        </a:lnSpc>
        <a:spcBef>
          <a:spcPts val="2000"/>
        </a:spcBef>
        <a:spcAft>
          <a:spcPts val="0"/>
        </a:spcAft>
        <a:buClrTx/>
        <a:buSzTx/>
        <a:buFontTx/>
        <a:buNone/>
        <a:tabLst/>
        <a:defRPr sz="4000" b="0" i="0" u="none" strike="noStrike" cap="none" spc="0" baseline="0">
          <a:ln>
            <a:noFill/>
          </a:ln>
          <a:solidFill>
            <a:srgbClr val="7F7F7F"/>
          </a:solidFill>
          <a:uFillTx/>
          <a:latin typeface="+mn-lt"/>
          <a:ea typeface="+mn-ea"/>
          <a:cs typeface="+mn-cs"/>
          <a:sym typeface="Montserrat Light"/>
        </a:defRPr>
      </a:lvl5pPr>
      <a:lvl6pPr marL="5093241" marR="0" indent="-522384" algn="l" defTabSz="1828343" rtl="0" latinLnBrk="0">
        <a:lnSpc>
          <a:spcPct val="90000"/>
        </a:lnSpc>
        <a:spcBef>
          <a:spcPts val="2000"/>
        </a:spcBef>
        <a:spcAft>
          <a:spcPts val="0"/>
        </a:spcAft>
        <a:buClrTx/>
        <a:buSzPct val="100000"/>
        <a:buFontTx/>
        <a:buChar char="•"/>
        <a:tabLst/>
        <a:defRPr sz="4000" b="0" i="0" u="none" strike="noStrike" cap="none" spc="0" baseline="0">
          <a:ln>
            <a:noFill/>
          </a:ln>
          <a:solidFill>
            <a:srgbClr val="7F7F7F"/>
          </a:solidFill>
          <a:uFillTx/>
          <a:latin typeface="+mn-lt"/>
          <a:ea typeface="+mn-ea"/>
          <a:cs typeface="+mn-cs"/>
          <a:sym typeface="Montserrat Light"/>
        </a:defRPr>
      </a:lvl6pPr>
      <a:lvl7pPr marL="6007411" marR="0" indent="-522384" algn="l" defTabSz="1828343" rtl="0" latinLnBrk="0">
        <a:lnSpc>
          <a:spcPct val="90000"/>
        </a:lnSpc>
        <a:spcBef>
          <a:spcPts val="2000"/>
        </a:spcBef>
        <a:spcAft>
          <a:spcPts val="0"/>
        </a:spcAft>
        <a:buClrTx/>
        <a:buSzPct val="100000"/>
        <a:buFontTx/>
        <a:buChar char="•"/>
        <a:tabLst/>
        <a:defRPr sz="4000" b="0" i="0" u="none" strike="noStrike" cap="none" spc="0" baseline="0">
          <a:ln>
            <a:noFill/>
          </a:ln>
          <a:solidFill>
            <a:srgbClr val="7F7F7F"/>
          </a:solidFill>
          <a:uFillTx/>
          <a:latin typeface="+mn-lt"/>
          <a:ea typeface="+mn-ea"/>
          <a:cs typeface="+mn-cs"/>
          <a:sym typeface="Montserrat Light"/>
        </a:defRPr>
      </a:lvl7pPr>
      <a:lvl8pPr marL="6921584" marR="0" indent="-522384" algn="l" defTabSz="1828343" rtl="0" latinLnBrk="0">
        <a:lnSpc>
          <a:spcPct val="90000"/>
        </a:lnSpc>
        <a:spcBef>
          <a:spcPts val="2000"/>
        </a:spcBef>
        <a:spcAft>
          <a:spcPts val="0"/>
        </a:spcAft>
        <a:buClrTx/>
        <a:buSzPct val="100000"/>
        <a:buFontTx/>
        <a:buChar char="•"/>
        <a:tabLst/>
        <a:defRPr sz="4000" b="0" i="0" u="none" strike="noStrike" cap="none" spc="0" baseline="0">
          <a:ln>
            <a:noFill/>
          </a:ln>
          <a:solidFill>
            <a:srgbClr val="7F7F7F"/>
          </a:solidFill>
          <a:uFillTx/>
          <a:latin typeface="+mn-lt"/>
          <a:ea typeface="+mn-ea"/>
          <a:cs typeface="+mn-cs"/>
          <a:sym typeface="Montserrat Light"/>
        </a:defRPr>
      </a:lvl8pPr>
      <a:lvl9pPr marL="7835755" marR="0" indent="-522384" algn="l" defTabSz="1828343" rtl="0" latinLnBrk="0">
        <a:lnSpc>
          <a:spcPct val="90000"/>
        </a:lnSpc>
        <a:spcBef>
          <a:spcPts val="2000"/>
        </a:spcBef>
        <a:spcAft>
          <a:spcPts val="0"/>
        </a:spcAft>
        <a:buClrTx/>
        <a:buSzPct val="100000"/>
        <a:buFontTx/>
        <a:buChar char="•"/>
        <a:tabLst/>
        <a:defRPr sz="4000" b="0" i="0" u="none" strike="noStrike" cap="none" spc="0" baseline="0">
          <a:ln>
            <a:noFill/>
          </a:ln>
          <a:solidFill>
            <a:srgbClr val="7F7F7F"/>
          </a:solidFill>
          <a:uFillTx/>
          <a:latin typeface="+mn-lt"/>
          <a:ea typeface="+mn-ea"/>
          <a:cs typeface="+mn-cs"/>
          <a:sym typeface="Montserrat Light"/>
        </a:defRPr>
      </a:lvl9pPr>
    </p:bodyStyle>
    <p:otherStyle>
      <a:lvl1pPr marL="0" marR="0" indent="0" algn="ctr" defTabSz="182843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Montserrat Light"/>
        </a:defRPr>
      </a:lvl1pPr>
      <a:lvl2pPr marL="0" marR="0" indent="914216" algn="ctr" defTabSz="182843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Montserrat Light"/>
        </a:defRPr>
      </a:lvl2pPr>
      <a:lvl3pPr marL="0" marR="0" indent="1828433" algn="ctr" defTabSz="182843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Montserrat Light"/>
        </a:defRPr>
      </a:lvl3pPr>
      <a:lvl4pPr marL="0" marR="0" indent="2742651" algn="ctr" defTabSz="182843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Montserrat Light"/>
        </a:defRPr>
      </a:lvl4pPr>
      <a:lvl5pPr marL="0" marR="0" indent="3656867" algn="ctr" defTabSz="182843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Montserrat Light"/>
        </a:defRPr>
      </a:lvl5pPr>
      <a:lvl6pPr marL="0" marR="0" indent="4571086" algn="ctr" defTabSz="182843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Montserrat Light"/>
        </a:defRPr>
      </a:lvl6pPr>
      <a:lvl7pPr marL="0" marR="0" indent="5485303" algn="ctr" defTabSz="182843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Montserrat Light"/>
        </a:defRPr>
      </a:lvl7pPr>
      <a:lvl8pPr marL="0" marR="0" indent="6399519" algn="ctr" defTabSz="182843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Montserrat Light"/>
        </a:defRPr>
      </a:lvl8pPr>
      <a:lvl9pPr marL="0" marR="0" indent="7313737" algn="ctr" defTabSz="182843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Montserrat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8.tiff"/><Relationship Id="rId4" Type="http://schemas.openxmlformats.org/officeDocument/2006/relationships/image" Target="../media/image17.tiff"/></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0.tiff"/><Relationship Id="rId4" Type="http://schemas.openxmlformats.org/officeDocument/2006/relationships/image" Target="../media/image19.tiff"/></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mailto:valerieeelimyh@gmail.com" TargetMode="External"/><Relationship Id="rId3" Type="http://schemas.openxmlformats.org/officeDocument/2006/relationships/image" Target="../media/image22.tiff"/><Relationship Id="rId7" Type="http://schemas.openxmlformats.org/officeDocument/2006/relationships/hyperlink" Target="https://medium.com/@valerieeelimyh"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github.com/valerielimyh" TargetMode="External"/><Relationship Id="rId5" Type="http://schemas.openxmlformats.org/officeDocument/2006/relationships/image" Target="../media/image24.tiff"/><Relationship Id="rId4" Type="http://schemas.openxmlformats.org/officeDocument/2006/relationships/image" Target="../media/image23.tiff"/><Relationship Id="rId9" Type="http://schemas.openxmlformats.org/officeDocument/2006/relationships/image" Target="../media/image2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tiff"/><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 Id="rId9" Type="http://schemas.openxmlformats.org/officeDocument/2006/relationships/image" Target="../media/image13.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57E5C26-FDA6-5047-914B-C0D28E0D3E66}"/>
              </a:ext>
            </a:extLst>
          </p:cNvPr>
          <p:cNvPicPr>
            <a:picLocks noChangeAspect="1"/>
          </p:cNvPicPr>
          <p:nvPr/>
        </p:nvPicPr>
        <p:blipFill>
          <a:blip r:embed="rId3"/>
          <a:stretch>
            <a:fillRect/>
          </a:stretch>
        </p:blipFill>
        <p:spPr>
          <a:xfrm>
            <a:off x="0" y="-109263"/>
            <a:ext cx="24371300" cy="14068377"/>
          </a:xfrm>
          <a:prstGeom prst="rect">
            <a:avLst/>
          </a:prstGeom>
        </p:spPr>
      </p:pic>
      <p:sp>
        <p:nvSpPr>
          <p:cNvPr id="25" name="Rectangle 13">
            <a:extLst>
              <a:ext uri="{FF2B5EF4-FFF2-40B4-BE49-F238E27FC236}">
                <a16:creationId xmlns:a16="http://schemas.microsoft.com/office/drawing/2014/main" id="{5199E716-DF16-7943-BDFD-C99E10CF0598}"/>
              </a:ext>
            </a:extLst>
          </p:cNvPr>
          <p:cNvSpPr/>
          <p:nvPr/>
        </p:nvSpPr>
        <p:spPr>
          <a:xfrm>
            <a:off x="2" y="8320856"/>
            <a:ext cx="24371298" cy="5638258"/>
          </a:xfrm>
          <a:prstGeom prst="rect">
            <a:avLst/>
          </a:prstGeom>
          <a:solidFill>
            <a:schemeClr val="accent1">
              <a:alpha val="70000"/>
            </a:schemeClr>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24" name="Rectangle 23">
            <a:extLst>
              <a:ext uri="{FF2B5EF4-FFF2-40B4-BE49-F238E27FC236}">
                <a16:creationId xmlns:a16="http://schemas.microsoft.com/office/drawing/2014/main" id="{46815954-4A4F-2F40-A9CA-62D84980A30A}"/>
              </a:ext>
            </a:extLst>
          </p:cNvPr>
          <p:cNvSpPr/>
          <p:nvPr/>
        </p:nvSpPr>
        <p:spPr>
          <a:xfrm rot="5400000">
            <a:off x="-520644" y="11205078"/>
            <a:ext cx="4099971" cy="141144"/>
          </a:xfrm>
          <a:prstGeom prst="rect">
            <a:avLst/>
          </a:prstGeom>
          <a:solidFill>
            <a:schemeClr val="bg1"/>
          </a:solidFill>
          <a:ln w="12700">
            <a:miter lim="400000"/>
          </a:ln>
        </p:spPr>
        <p:txBody>
          <a:bodyPr lIns="91390" rIns="91390" anchor="ctr"/>
          <a:lstStyle/>
          <a:p>
            <a:pPr algn="ctr">
              <a:defRPr>
                <a:solidFill>
                  <a:srgbClr val="000000"/>
                </a:solidFill>
                <a:latin typeface="+mn-lt"/>
                <a:ea typeface="+mn-ea"/>
                <a:cs typeface="+mn-cs"/>
                <a:sym typeface="Montserrat Light"/>
              </a:defRPr>
            </a:pPr>
            <a:endParaRPr sz="7196"/>
          </a:p>
        </p:txBody>
      </p:sp>
      <p:sp>
        <p:nvSpPr>
          <p:cNvPr id="28" name="TextBox 24">
            <a:extLst>
              <a:ext uri="{FF2B5EF4-FFF2-40B4-BE49-F238E27FC236}">
                <a16:creationId xmlns:a16="http://schemas.microsoft.com/office/drawing/2014/main" id="{BE906A9B-0FF6-4C48-AB36-8E8887057893}"/>
              </a:ext>
            </a:extLst>
          </p:cNvPr>
          <p:cNvSpPr txBox="1"/>
          <p:nvPr/>
        </p:nvSpPr>
        <p:spPr>
          <a:xfrm>
            <a:off x="1879700" y="9768835"/>
            <a:ext cx="18028663" cy="1199687"/>
          </a:xfrm>
          <a:prstGeom prst="rect">
            <a:avLst/>
          </a:prstGeom>
          <a:ln w="12700">
            <a:miter lim="400000"/>
          </a:ln>
          <a:extLst>
            <a:ext uri="{C572A759-6A51-4108-AA02-DFA0A04FC94B}">
              <ma14:wrappingTextBoxFlag xmlns="" xmlns:ma14="http://schemas.microsoft.com/office/mac/drawingml/2011/main" val="1"/>
            </a:ext>
          </a:extLst>
        </p:spPr>
        <p:txBody>
          <a:bodyPr wrap="square" lIns="91390" rIns="91390">
            <a:spAutoFit/>
          </a:bodyPr>
          <a:lstStyle>
            <a:lvl1pPr>
              <a:defRPr sz="9600" b="1">
                <a:solidFill>
                  <a:schemeClr val="accent2"/>
                </a:solidFill>
                <a:latin typeface="Montserrat Bold"/>
                <a:ea typeface="Montserrat Bold"/>
                <a:cs typeface="Montserrat Bold"/>
                <a:sym typeface="Montserrat Bold"/>
              </a:defRPr>
            </a:lvl1pPr>
          </a:lstStyle>
          <a:p>
            <a:r>
              <a:rPr lang="en-US" sz="7196" dirty="0">
                <a:solidFill>
                  <a:schemeClr val="bg1"/>
                </a:solidFill>
              </a:rPr>
              <a:t>Is this house ‘worthy’ to be your home?</a:t>
            </a:r>
          </a:p>
        </p:txBody>
      </p:sp>
      <p:sp>
        <p:nvSpPr>
          <p:cNvPr id="30" name="TextBox 24">
            <a:extLst>
              <a:ext uri="{FF2B5EF4-FFF2-40B4-BE49-F238E27FC236}">
                <a16:creationId xmlns:a16="http://schemas.microsoft.com/office/drawing/2014/main" id="{09500C89-0CF1-F34A-876A-3BD8791D31AC}"/>
              </a:ext>
            </a:extLst>
          </p:cNvPr>
          <p:cNvSpPr txBox="1"/>
          <p:nvPr/>
        </p:nvSpPr>
        <p:spPr>
          <a:xfrm>
            <a:off x="1879700" y="11365162"/>
            <a:ext cx="18028663" cy="830677"/>
          </a:xfrm>
          <a:prstGeom prst="rect">
            <a:avLst/>
          </a:prstGeom>
          <a:ln w="12700">
            <a:miter lim="400000"/>
          </a:ln>
          <a:extLst>
            <a:ext uri="{C572A759-6A51-4108-AA02-DFA0A04FC94B}">
              <ma14:wrappingTextBoxFlag xmlns="" xmlns:ma14="http://schemas.microsoft.com/office/mac/drawingml/2011/main" val="1"/>
            </a:ext>
          </a:extLst>
        </p:spPr>
        <p:txBody>
          <a:bodyPr wrap="square" lIns="91390" rIns="91390">
            <a:spAutoFit/>
          </a:bodyPr>
          <a:lstStyle>
            <a:lvl1pPr>
              <a:defRPr sz="9600" b="1">
                <a:solidFill>
                  <a:schemeClr val="accent2"/>
                </a:solidFill>
                <a:latin typeface="Montserrat Bold"/>
                <a:ea typeface="Montserrat Bold"/>
                <a:cs typeface="Montserrat Bold"/>
                <a:sym typeface="Montserrat Bold"/>
              </a:defRPr>
            </a:lvl1pPr>
          </a:lstStyle>
          <a:p>
            <a:r>
              <a:rPr lang="en-US" sz="4798" dirty="0">
                <a:solidFill>
                  <a:schemeClr val="bg1"/>
                </a:solidFill>
              </a:rPr>
              <a:t>Using Regression Analysis to Predict HDB Resale Prices</a:t>
            </a:r>
          </a:p>
        </p:txBody>
      </p:sp>
      <p:sp>
        <p:nvSpPr>
          <p:cNvPr id="31" name="TextBox 24">
            <a:extLst>
              <a:ext uri="{FF2B5EF4-FFF2-40B4-BE49-F238E27FC236}">
                <a16:creationId xmlns:a16="http://schemas.microsoft.com/office/drawing/2014/main" id="{519000FA-7A52-C944-A670-8CFCA978E706}"/>
              </a:ext>
            </a:extLst>
          </p:cNvPr>
          <p:cNvSpPr txBox="1"/>
          <p:nvPr/>
        </p:nvSpPr>
        <p:spPr>
          <a:xfrm>
            <a:off x="5967561" y="12540412"/>
            <a:ext cx="18028663" cy="1199687"/>
          </a:xfrm>
          <a:prstGeom prst="rect">
            <a:avLst/>
          </a:prstGeom>
          <a:ln w="12700">
            <a:miter lim="400000"/>
          </a:ln>
          <a:extLst>
            <a:ext uri="{C572A759-6A51-4108-AA02-DFA0A04FC94B}">
              <ma14:wrappingTextBoxFlag xmlns="" xmlns:ma14="http://schemas.microsoft.com/office/mac/drawingml/2011/main" val="1"/>
            </a:ext>
          </a:extLst>
        </p:spPr>
        <p:txBody>
          <a:bodyPr wrap="square" lIns="91390" rIns="91390">
            <a:spAutoFit/>
          </a:bodyPr>
          <a:lstStyle>
            <a:lvl1pPr>
              <a:defRPr sz="9600" b="1">
                <a:solidFill>
                  <a:schemeClr val="accent2"/>
                </a:solidFill>
                <a:latin typeface="Montserrat Bold"/>
                <a:ea typeface="Montserrat Bold"/>
                <a:cs typeface="Montserrat Bold"/>
                <a:sym typeface="Montserrat Bold"/>
              </a:defRPr>
            </a:lvl1pPr>
          </a:lstStyle>
          <a:p>
            <a:pPr algn="r"/>
            <a:r>
              <a:rPr lang="en-US" sz="3598" dirty="0">
                <a:solidFill>
                  <a:schemeClr val="bg1"/>
                </a:solidFill>
              </a:rPr>
              <a:t>Valerie Lim</a:t>
            </a:r>
          </a:p>
          <a:p>
            <a:pPr algn="r"/>
            <a:r>
              <a:rPr lang="en-US" sz="3598" dirty="0">
                <a:solidFill>
                  <a:schemeClr val="bg1"/>
                </a:solidFill>
              </a:rPr>
              <a:t>4 Feb 2020</a:t>
            </a:r>
          </a:p>
        </p:txBody>
      </p:sp>
    </p:spTree>
    <p:extLst>
      <p:ext uri="{BB962C8B-B14F-4D97-AF65-F5344CB8AC3E}">
        <p14:creationId xmlns:p14="http://schemas.microsoft.com/office/powerpoint/2010/main" val="4036378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7"/>
          <p:cNvSpPr txBox="1">
            <a:spLocks noGrp="1"/>
          </p:cNvSpPr>
          <p:nvPr>
            <p:ph type="sldNum" sz="quarter" idx="2"/>
          </p:nvPr>
        </p:nvSpPr>
        <p:spPr>
          <a:xfrm>
            <a:off x="22580487" y="1039540"/>
            <a:ext cx="383607" cy="551145"/>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a:t>
            </a:fld>
            <a:endParaRPr/>
          </a:p>
        </p:txBody>
      </p:sp>
      <p:sp>
        <p:nvSpPr>
          <p:cNvPr id="14" name="TextBox 13">
            <a:extLst>
              <a:ext uri="{FF2B5EF4-FFF2-40B4-BE49-F238E27FC236}">
                <a16:creationId xmlns:a16="http://schemas.microsoft.com/office/drawing/2014/main" id="{2E10F16E-8BDD-7848-B391-DD2F65B40DDC}"/>
              </a:ext>
            </a:extLst>
          </p:cNvPr>
          <p:cNvSpPr txBox="1"/>
          <p:nvPr/>
        </p:nvSpPr>
        <p:spPr>
          <a:xfrm>
            <a:off x="5810071" y="8103552"/>
            <a:ext cx="9003208"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1828433"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accent5">
                    <a:lumMod val="25000"/>
                  </a:schemeClr>
                </a:solidFill>
                <a:effectLst/>
                <a:uFillTx/>
                <a:latin typeface="Calibri"/>
                <a:ea typeface="Calibri"/>
                <a:cs typeface="Calibri"/>
                <a:sym typeface="Calibri"/>
              </a:rPr>
              <a:t>Increase</a:t>
            </a:r>
            <a:r>
              <a:rPr kumimoji="0" lang="en-US" sz="3600" b="0" i="0" u="none" strike="noStrike" cap="none" spc="0" normalizeH="0" baseline="0" dirty="0">
                <a:ln>
                  <a:noFill/>
                </a:ln>
                <a:solidFill>
                  <a:srgbClr val="7F7F7F"/>
                </a:solidFill>
                <a:effectLst/>
                <a:uFillTx/>
                <a:latin typeface="Calibri"/>
                <a:ea typeface="Calibri"/>
                <a:cs typeface="Calibri"/>
                <a:sym typeface="Calibri"/>
              </a:rPr>
              <a:t> Price (log):</a:t>
            </a:r>
          </a:p>
          <a:p>
            <a:pPr marL="0" marR="0" indent="0" algn="l" defTabSz="1828433" rtl="0" fontAlgn="auto" latinLnBrk="0" hangingPunct="0">
              <a:lnSpc>
                <a:spcPct val="100000"/>
              </a:lnSpc>
              <a:spcBef>
                <a:spcPts val="0"/>
              </a:spcBef>
              <a:spcAft>
                <a:spcPts val="0"/>
              </a:spcAft>
              <a:buClrTx/>
              <a:buSzTx/>
              <a:buFontTx/>
              <a:buNone/>
              <a:tabLst/>
            </a:pPr>
            <a:endParaRPr lang="en-US" dirty="0"/>
          </a:p>
          <a:p>
            <a:r>
              <a:rPr lang="en-US" dirty="0"/>
              <a:t>3. Number of bedrooms</a:t>
            </a:r>
          </a:p>
          <a:p>
            <a:r>
              <a:rPr lang="en-US" dirty="0"/>
              <a:t>- Every additional bedroom ↑ prices by $54k </a:t>
            </a:r>
          </a:p>
          <a:p>
            <a:endParaRPr lang="en-US" dirty="0"/>
          </a:p>
        </p:txBody>
      </p:sp>
      <p:sp>
        <p:nvSpPr>
          <p:cNvPr id="16" name="Rectangle 15">
            <a:extLst>
              <a:ext uri="{FF2B5EF4-FFF2-40B4-BE49-F238E27FC236}">
                <a16:creationId xmlns:a16="http://schemas.microsoft.com/office/drawing/2014/main" id="{C7533CEB-302C-054D-B3BA-4839CAAD29B6}"/>
              </a:ext>
            </a:extLst>
          </p:cNvPr>
          <p:cNvSpPr/>
          <p:nvPr/>
        </p:nvSpPr>
        <p:spPr>
          <a:xfrm>
            <a:off x="21978257" y="587829"/>
            <a:ext cx="1567543" cy="1371600"/>
          </a:xfrm>
          <a:prstGeom prst="rect">
            <a:avLst/>
          </a:prstGeom>
          <a:solidFill>
            <a:schemeClr val="accent5">
              <a:hueOff val="-7200000"/>
              <a:satOff val="-100001"/>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7F7F7F"/>
              </a:solidFill>
              <a:effectLst/>
              <a:uFillTx/>
              <a:latin typeface="Calibri"/>
              <a:ea typeface="Calibri"/>
              <a:cs typeface="Calibri"/>
              <a:sym typeface="Calibri"/>
            </a:endParaRPr>
          </a:p>
        </p:txBody>
      </p:sp>
      <p:grpSp>
        <p:nvGrpSpPr>
          <p:cNvPr id="17" name="Group 3">
            <a:extLst>
              <a:ext uri="{FF2B5EF4-FFF2-40B4-BE49-F238E27FC236}">
                <a16:creationId xmlns:a16="http://schemas.microsoft.com/office/drawing/2014/main" id="{2C12BA4F-C989-864D-98A3-248697144D9F}"/>
              </a:ext>
            </a:extLst>
          </p:cNvPr>
          <p:cNvGrpSpPr/>
          <p:nvPr/>
        </p:nvGrpSpPr>
        <p:grpSpPr>
          <a:xfrm>
            <a:off x="0" y="1014926"/>
            <a:ext cx="6124068" cy="1909293"/>
            <a:chOff x="-1" y="0"/>
            <a:chExt cx="6124066" cy="1909292"/>
          </a:xfrm>
        </p:grpSpPr>
        <p:sp>
          <p:nvSpPr>
            <p:cNvPr id="19" name="TextBox 34">
              <a:extLst>
                <a:ext uri="{FF2B5EF4-FFF2-40B4-BE49-F238E27FC236}">
                  <a16:creationId xmlns:a16="http://schemas.microsoft.com/office/drawing/2014/main" id="{F7DD8F4A-6124-4E4C-A57C-B333C44CA9A9}"/>
                </a:ext>
              </a:extLst>
            </p:cNvPr>
            <p:cNvSpPr txBox="1"/>
            <p:nvPr/>
          </p:nvSpPr>
          <p:spPr>
            <a:xfrm>
              <a:off x="-1" y="0"/>
              <a:ext cx="6124066" cy="11079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6600" b="1">
                  <a:solidFill>
                    <a:srgbClr val="000000"/>
                  </a:solidFill>
                  <a:latin typeface="Montserrat Bold"/>
                  <a:ea typeface="Montserrat Bold"/>
                  <a:cs typeface="Montserrat Bold"/>
                  <a:sym typeface="Montserrat Bold"/>
                </a:defRPr>
              </a:lvl1pPr>
            </a:lstStyle>
            <a:p>
              <a:r>
                <a:rPr lang="en-US" dirty="0"/>
                <a:t>Results</a:t>
              </a:r>
              <a:endParaRPr dirty="0"/>
            </a:p>
          </p:txBody>
        </p:sp>
        <p:sp>
          <p:nvSpPr>
            <p:cNvPr id="23" name="Rounded Rectangle 39">
              <a:extLst>
                <a:ext uri="{FF2B5EF4-FFF2-40B4-BE49-F238E27FC236}">
                  <a16:creationId xmlns:a16="http://schemas.microsoft.com/office/drawing/2014/main" id="{E7FDDC92-E7D0-E14B-B3EA-157B9EC614E5}"/>
                </a:ext>
              </a:extLst>
            </p:cNvPr>
            <p:cNvSpPr/>
            <p:nvPr/>
          </p:nvSpPr>
          <p:spPr>
            <a:xfrm>
              <a:off x="1126580" y="1107993"/>
              <a:ext cx="3870905" cy="801299"/>
            </a:xfrm>
            <a:prstGeom prst="roundRect">
              <a:avLst>
                <a:gd name="adj" fmla="val 16667"/>
              </a:avLst>
            </a:prstGeom>
            <a:solidFill>
              <a:schemeClr val="accent1">
                <a:lumMod val="75000"/>
              </a:schemeClr>
            </a:solidFill>
            <a:ln w="12700" cap="flat">
              <a:noFill/>
              <a:miter lim="400000"/>
            </a:ln>
            <a:effectLst/>
          </p:spPr>
          <p:txBody>
            <a:bodyPr wrap="square" lIns="45719" tIns="45719" rIns="45719" bIns="45719" numCol="1" anchor="ctr">
              <a:noAutofit/>
            </a:bodyPr>
            <a:lstStyle/>
            <a:p>
              <a:pPr algn="ctr">
                <a:defRPr>
                  <a:solidFill>
                    <a:schemeClr val="accent5">
                      <a:hueOff val="-7200000"/>
                      <a:satOff val="-100001"/>
                    </a:schemeClr>
                  </a:solidFill>
                  <a:latin typeface="+mn-lt"/>
                  <a:ea typeface="+mn-ea"/>
                  <a:cs typeface="+mn-cs"/>
                  <a:sym typeface="Montserrat Light"/>
                </a:defRPr>
              </a:pPr>
              <a:endParaRPr/>
            </a:p>
          </p:txBody>
        </p:sp>
      </p:grpSp>
      <p:sp>
        <p:nvSpPr>
          <p:cNvPr id="27" name="Rectangle 26">
            <a:extLst>
              <a:ext uri="{FF2B5EF4-FFF2-40B4-BE49-F238E27FC236}">
                <a16:creationId xmlns:a16="http://schemas.microsoft.com/office/drawing/2014/main" id="{7B89738A-C75B-9F46-B81D-51EB057507AC}"/>
              </a:ext>
            </a:extLst>
          </p:cNvPr>
          <p:cNvSpPr/>
          <p:nvPr/>
        </p:nvSpPr>
        <p:spPr>
          <a:xfrm rot="5400000">
            <a:off x="-108157" y="2124977"/>
            <a:ext cx="1752347" cy="114966"/>
          </a:xfrm>
          <a:prstGeom prst="rect">
            <a:avLst/>
          </a:prstGeom>
          <a:solidFill>
            <a:schemeClr val="accent2"/>
          </a:solidFill>
          <a:ln w="12700">
            <a:miter lim="400000"/>
          </a:ln>
        </p:spPr>
        <p:txBody>
          <a:bodyPr lIns="91390" rIns="91390" anchor="ctr"/>
          <a:lstStyle/>
          <a:p>
            <a:pPr algn="ctr">
              <a:defRPr>
                <a:solidFill>
                  <a:srgbClr val="000000"/>
                </a:solidFill>
                <a:latin typeface="+mn-lt"/>
                <a:ea typeface="+mn-ea"/>
                <a:cs typeface="+mn-cs"/>
                <a:sym typeface="Montserrat Light"/>
              </a:defRPr>
            </a:pPr>
            <a:endParaRPr sz="7196"/>
          </a:p>
        </p:txBody>
      </p:sp>
      <p:sp>
        <p:nvSpPr>
          <p:cNvPr id="28" name="TextBox 40">
            <a:extLst>
              <a:ext uri="{FF2B5EF4-FFF2-40B4-BE49-F238E27FC236}">
                <a16:creationId xmlns:a16="http://schemas.microsoft.com/office/drawing/2014/main" id="{7F8DFE1F-1A92-D14D-9C5C-B4B017E7CC10}"/>
              </a:ext>
            </a:extLst>
          </p:cNvPr>
          <p:cNvSpPr txBox="1"/>
          <p:nvPr/>
        </p:nvSpPr>
        <p:spPr>
          <a:xfrm>
            <a:off x="1431300" y="2298801"/>
            <a:ext cx="3261468" cy="4001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2000" b="1" spc="300">
                <a:solidFill>
                  <a:schemeClr val="accent5">
                    <a:hueOff val="-7200000"/>
                    <a:satOff val="-100001"/>
                  </a:schemeClr>
                </a:solidFill>
                <a:latin typeface="Montserrat Bold"/>
                <a:ea typeface="Montserrat Bold"/>
                <a:cs typeface="Montserrat Bold"/>
                <a:sym typeface="Montserrat Bold"/>
              </a:defRPr>
            </a:lvl1pPr>
          </a:lstStyle>
          <a:p>
            <a:r>
              <a:rPr lang="en-US" dirty="0"/>
              <a:t>FEATURE IMPORTANCE</a:t>
            </a:r>
            <a:endParaRPr dirty="0"/>
          </a:p>
        </p:txBody>
      </p:sp>
      <p:sp>
        <p:nvSpPr>
          <p:cNvPr id="29" name="Rectangle 28">
            <a:extLst>
              <a:ext uri="{FF2B5EF4-FFF2-40B4-BE49-F238E27FC236}">
                <a16:creationId xmlns:a16="http://schemas.microsoft.com/office/drawing/2014/main" id="{FC022CFB-02A0-0446-9F74-3E98ACD97613}"/>
              </a:ext>
            </a:extLst>
          </p:cNvPr>
          <p:cNvSpPr/>
          <p:nvPr/>
        </p:nvSpPr>
        <p:spPr>
          <a:xfrm>
            <a:off x="21978257" y="587829"/>
            <a:ext cx="1567543" cy="1371600"/>
          </a:xfrm>
          <a:prstGeom prst="rect">
            <a:avLst/>
          </a:prstGeom>
          <a:solidFill>
            <a:schemeClr val="accent5">
              <a:hueOff val="-7200000"/>
              <a:satOff val="-100001"/>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7F7F7F"/>
              </a:solidFill>
              <a:effectLst/>
              <a:uFillTx/>
              <a:latin typeface="Calibri"/>
              <a:ea typeface="Calibri"/>
              <a:cs typeface="Calibri"/>
              <a:sym typeface="Calibri"/>
            </a:endParaRPr>
          </a:p>
        </p:txBody>
      </p:sp>
      <p:sp>
        <p:nvSpPr>
          <p:cNvPr id="30" name="TextBox 7">
            <a:extLst>
              <a:ext uri="{FF2B5EF4-FFF2-40B4-BE49-F238E27FC236}">
                <a16:creationId xmlns:a16="http://schemas.microsoft.com/office/drawing/2014/main" id="{085A8168-B002-244F-AB2B-61788DCA591F}"/>
              </a:ext>
            </a:extLst>
          </p:cNvPr>
          <p:cNvSpPr txBox="1">
            <a:spLocks/>
          </p:cNvSpPr>
          <p:nvPr/>
        </p:nvSpPr>
        <p:spPr>
          <a:xfrm>
            <a:off x="22580487" y="1039540"/>
            <a:ext cx="383607" cy="551145"/>
          </a:xfrm>
          <a:prstGeom prst="rect">
            <a:avLst/>
          </a:prstGeom>
          <a:ln w="12700">
            <a:miter lim="400000"/>
          </a:ln>
          <a:extLst>
            <a:ext uri="{C572A759-6A51-4108-AA02-DFA0A04FC94B}">
              <ma14:wrappingTextBoxFlag xmlns="" xmlns:ma14="http://schemas.microsoft.com/office/mac/drawingml/2011/main" val="1"/>
            </a:ext>
          </a:extLst>
        </p:spPr>
        <p:txBody>
          <a:bodyPr wrap="none" lIns="91421" tIns="91421" rIns="91421" bIns="9142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82843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chemeClr val="accent5">
                    <a:hueOff val="-7200000"/>
                    <a:satOff val="-100001"/>
                  </a:schemeClr>
                </a:solidFill>
                <a:effectLst/>
                <a:uFillTx/>
                <a:latin typeface="+mn-lt"/>
                <a:ea typeface="+mn-ea"/>
                <a:cs typeface="+mn-cs"/>
                <a:sym typeface="Montserrat Light"/>
              </a:defRPr>
            </a:lvl1pPr>
            <a:lvl2pPr marL="0" marR="0" indent="914216"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2pPr>
            <a:lvl3pPr marL="0" marR="0" indent="1828433"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3pPr>
            <a:lvl4pPr marL="0" marR="0" indent="2742651"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4pPr>
            <a:lvl5pPr marL="0" marR="0" indent="3656867"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5pPr>
            <a:lvl6pPr marL="0" marR="0" indent="4571086"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6pPr>
            <a:lvl7pPr marL="0" marR="0" indent="5485303"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7pPr>
            <a:lvl8pPr marL="0" marR="0" indent="6399519"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8pPr>
            <a:lvl9pPr marL="0" marR="0" indent="7313737"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9pPr>
          </a:lstStyle>
          <a:p>
            <a:fld id="{86CB4B4D-7CA3-9044-876B-883B54F8677D}" type="slidenum">
              <a:rPr lang="en-SG" smtClean="0"/>
              <a:pPr/>
              <a:t>10</a:t>
            </a:fld>
            <a:endParaRPr lang="en-SG"/>
          </a:p>
        </p:txBody>
      </p:sp>
      <p:sp>
        <p:nvSpPr>
          <p:cNvPr id="31" name="Rectangle 13">
            <a:extLst>
              <a:ext uri="{FF2B5EF4-FFF2-40B4-BE49-F238E27FC236}">
                <a16:creationId xmlns:a16="http://schemas.microsoft.com/office/drawing/2014/main" id="{4C11C71D-FB5F-894E-9070-5CFC47AB2B01}"/>
              </a:ext>
            </a:extLst>
          </p:cNvPr>
          <p:cNvSpPr/>
          <p:nvPr/>
        </p:nvSpPr>
        <p:spPr>
          <a:xfrm>
            <a:off x="14813280" y="16912"/>
            <a:ext cx="9558020" cy="13716000"/>
          </a:xfrm>
          <a:prstGeom prst="rect">
            <a:avLst/>
          </a:prstGeom>
          <a:solidFill>
            <a:schemeClr val="accent1">
              <a:lumMod val="50000"/>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solidFill>
                <a:schemeClr val="accent2"/>
              </a:solidFill>
            </a:endParaRPr>
          </a:p>
        </p:txBody>
      </p:sp>
      <p:pic>
        <p:nvPicPr>
          <p:cNvPr id="33" name="Picture 32" descr="A screenshot of a cell phone&#13;&#10;&#13;&#10;Description automatically generated">
            <a:extLst>
              <a:ext uri="{FF2B5EF4-FFF2-40B4-BE49-F238E27FC236}">
                <a16:creationId xmlns:a16="http://schemas.microsoft.com/office/drawing/2014/main" id="{B5EB38D0-95A8-6940-B9F2-E7D6B2E4DC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80719" y="334779"/>
            <a:ext cx="6582230" cy="12341682"/>
          </a:xfrm>
          <a:prstGeom prst="rect">
            <a:avLst/>
          </a:prstGeom>
        </p:spPr>
      </p:pic>
      <p:cxnSp>
        <p:nvCxnSpPr>
          <p:cNvPr id="18" name="Straight Arrow Connector 17">
            <a:extLst>
              <a:ext uri="{FF2B5EF4-FFF2-40B4-BE49-F238E27FC236}">
                <a16:creationId xmlns:a16="http://schemas.microsoft.com/office/drawing/2014/main" id="{E9901D0B-28F3-1243-A606-55EAB8A103FD}"/>
              </a:ext>
            </a:extLst>
          </p:cNvPr>
          <p:cNvCxnSpPr>
            <a:cxnSpLocks/>
          </p:cNvCxnSpPr>
          <p:nvPr/>
        </p:nvCxnSpPr>
        <p:spPr>
          <a:xfrm flipV="1">
            <a:off x="12058389" y="8980715"/>
            <a:ext cx="5282554" cy="522514"/>
          </a:xfrm>
          <a:prstGeom prst="straightConnector1">
            <a:avLst/>
          </a:prstGeom>
          <a:noFill/>
          <a:ln w="38100" cap="flat">
            <a:solidFill>
              <a:schemeClr val="accent5">
                <a:lumMod val="25000"/>
              </a:schemeClr>
            </a:solidFill>
            <a:prstDash val="solid"/>
            <a:miter lim="800000"/>
            <a:tailEnd type="triangle"/>
          </a:ln>
          <a:effectLst/>
          <a:sp3d/>
        </p:spPr>
        <p:style>
          <a:lnRef idx="0">
            <a:scrgbClr r="0" g="0" b="0"/>
          </a:lnRef>
          <a:fillRef idx="0">
            <a:scrgbClr r="0" g="0" b="0"/>
          </a:fillRef>
          <a:effectRef idx="0">
            <a:scrgbClr r="0" g="0" b="0"/>
          </a:effectRef>
          <a:fontRef idx="none"/>
        </p:style>
      </p:cxnSp>
      <p:graphicFrame>
        <p:nvGraphicFramePr>
          <p:cNvPr id="15" name="Table 14">
            <a:extLst>
              <a:ext uri="{FF2B5EF4-FFF2-40B4-BE49-F238E27FC236}">
                <a16:creationId xmlns:a16="http://schemas.microsoft.com/office/drawing/2014/main" id="{194A3B36-DCE9-3748-BB3A-9E78AE8D1F31}"/>
              </a:ext>
            </a:extLst>
          </p:cNvPr>
          <p:cNvGraphicFramePr>
            <a:graphicFrameLocks noGrp="1"/>
          </p:cNvGraphicFramePr>
          <p:nvPr>
            <p:extLst>
              <p:ext uri="{D42A27DB-BD31-4B8C-83A1-F6EECF244321}">
                <p14:modId xmlns:p14="http://schemas.microsoft.com/office/powerpoint/2010/main" val="2387352607"/>
              </p:ext>
            </p:extLst>
          </p:nvPr>
        </p:nvGraphicFramePr>
        <p:xfrm>
          <a:off x="0" y="13027016"/>
          <a:ext cx="24371300" cy="688984"/>
        </p:xfrm>
        <a:graphic>
          <a:graphicData uri="http://schemas.openxmlformats.org/drawingml/2006/table">
            <a:tbl>
              <a:tblPr firstRow="1" bandRow="1">
                <a:tableStyleId>{5940675A-B579-460E-94D1-54222C63F5DA}</a:tableStyleId>
              </a:tblPr>
              <a:tblGrid>
                <a:gridCol w="4874260">
                  <a:extLst>
                    <a:ext uri="{9D8B030D-6E8A-4147-A177-3AD203B41FA5}">
                      <a16:colId xmlns:a16="http://schemas.microsoft.com/office/drawing/2014/main" val="2562361467"/>
                    </a:ext>
                  </a:extLst>
                </a:gridCol>
                <a:gridCol w="4874260">
                  <a:extLst>
                    <a:ext uri="{9D8B030D-6E8A-4147-A177-3AD203B41FA5}">
                      <a16:colId xmlns:a16="http://schemas.microsoft.com/office/drawing/2014/main" val="938463527"/>
                    </a:ext>
                  </a:extLst>
                </a:gridCol>
                <a:gridCol w="4874260">
                  <a:extLst>
                    <a:ext uri="{9D8B030D-6E8A-4147-A177-3AD203B41FA5}">
                      <a16:colId xmlns:a16="http://schemas.microsoft.com/office/drawing/2014/main" val="1520599154"/>
                    </a:ext>
                  </a:extLst>
                </a:gridCol>
                <a:gridCol w="4874260">
                  <a:extLst>
                    <a:ext uri="{9D8B030D-6E8A-4147-A177-3AD203B41FA5}">
                      <a16:colId xmlns:a16="http://schemas.microsoft.com/office/drawing/2014/main" val="2490029138"/>
                    </a:ext>
                  </a:extLst>
                </a:gridCol>
                <a:gridCol w="4874260">
                  <a:extLst>
                    <a:ext uri="{9D8B030D-6E8A-4147-A177-3AD203B41FA5}">
                      <a16:colId xmlns:a16="http://schemas.microsoft.com/office/drawing/2014/main" val="128232890"/>
                    </a:ext>
                  </a:extLst>
                </a:gridCol>
              </a:tblGrid>
              <a:tr h="688984">
                <a:tc>
                  <a:txBody>
                    <a:bodyPr/>
                    <a:lstStyle/>
                    <a:p>
                      <a:r>
                        <a:rPr lang="en-US" sz="2800" dirty="0">
                          <a:solidFill>
                            <a:sysClr val="windowText" lastClr="000000"/>
                          </a:solidFill>
                        </a:rPr>
                        <a:t>Introduction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r>
                        <a:rPr lang="en-US" sz="2800" dirty="0">
                          <a:solidFill>
                            <a:sysClr val="windowText" lastClr="000000"/>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r>
                        <a:rPr lang="en-US" sz="2800" dirty="0">
                          <a:solidFill>
                            <a:schemeClr val="bg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2800" dirty="0">
                          <a:solidFill>
                            <a:sysClr val="windowText" lastClr="000000"/>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r>
                        <a:rPr lang="en-US" sz="2800" dirty="0">
                          <a:solidFill>
                            <a:sysClr val="windowText" lastClr="000000"/>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extLst>
                  <a:ext uri="{0D108BD9-81ED-4DB2-BD59-A6C34878D82A}">
                    <a16:rowId xmlns:a16="http://schemas.microsoft.com/office/drawing/2014/main" val="1979840728"/>
                  </a:ext>
                </a:extLst>
              </a:tr>
            </a:tbl>
          </a:graphicData>
        </a:graphic>
      </p:graphicFrame>
    </p:spTree>
    <p:extLst>
      <p:ext uri="{BB962C8B-B14F-4D97-AF65-F5344CB8AC3E}">
        <p14:creationId xmlns:p14="http://schemas.microsoft.com/office/powerpoint/2010/main" val="363923336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50">
            <a:extLst>
              <a:ext uri="{FF2B5EF4-FFF2-40B4-BE49-F238E27FC236}">
                <a16:creationId xmlns:a16="http://schemas.microsoft.com/office/drawing/2014/main" id="{E577F1A7-D380-2D4F-B0A7-A47677E947FD}"/>
              </a:ext>
            </a:extLst>
          </p:cNvPr>
          <p:cNvSpPr/>
          <p:nvPr/>
        </p:nvSpPr>
        <p:spPr>
          <a:xfrm>
            <a:off x="2900221" y="6019801"/>
            <a:ext cx="8353389" cy="6264110"/>
          </a:xfrm>
          <a:prstGeom prst="rect">
            <a:avLst/>
          </a:prstGeom>
          <a:ln w="63500">
            <a:solidFill>
              <a:srgbClr val="D9D9D9"/>
            </a:solidFill>
            <a:miter/>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248" name="TextBox 7"/>
          <p:cNvSpPr txBox="1">
            <a:spLocks noGrp="1"/>
          </p:cNvSpPr>
          <p:nvPr>
            <p:ph type="sldNum" sz="quarter" idx="2"/>
          </p:nvPr>
        </p:nvSpPr>
        <p:spPr>
          <a:xfrm>
            <a:off x="22486457" y="1039540"/>
            <a:ext cx="571668" cy="551145"/>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a:t>
            </a:fld>
            <a:endParaRPr/>
          </a:p>
        </p:txBody>
      </p:sp>
      <p:sp>
        <p:nvSpPr>
          <p:cNvPr id="250" name="Rectangle 4"/>
          <p:cNvSpPr/>
          <p:nvPr/>
        </p:nvSpPr>
        <p:spPr>
          <a:xfrm>
            <a:off x="1595122" y="7733236"/>
            <a:ext cx="2610199" cy="2610199"/>
          </a:xfrm>
          <a:prstGeom prst="rect">
            <a:avLst/>
          </a:prstGeom>
          <a:solidFill>
            <a:schemeClr val="accent1">
              <a:lumMod val="75000"/>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261" name="TextBox 23"/>
          <p:cNvSpPr txBox="1"/>
          <p:nvPr/>
        </p:nvSpPr>
        <p:spPr>
          <a:xfrm>
            <a:off x="2030309" y="8343433"/>
            <a:ext cx="1721393" cy="13233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8000" b="1">
                <a:solidFill>
                  <a:schemeClr val="accent5">
                    <a:hueOff val="-7200000"/>
                    <a:satOff val="-100001"/>
                  </a:schemeClr>
                </a:solidFill>
                <a:latin typeface="Montserrat Bold"/>
                <a:ea typeface="Montserrat Bold"/>
                <a:cs typeface="Montserrat Bold"/>
                <a:sym typeface="Montserrat Bold"/>
              </a:defRPr>
            </a:lvl1pPr>
          </a:lstStyle>
          <a:p>
            <a:r>
              <a:t>1</a:t>
            </a:r>
          </a:p>
        </p:txBody>
      </p:sp>
      <p:grpSp>
        <p:nvGrpSpPr>
          <p:cNvPr id="266" name="Group 21"/>
          <p:cNvGrpSpPr/>
          <p:nvPr/>
        </p:nvGrpSpPr>
        <p:grpSpPr>
          <a:xfrm>
            <a:off x="4811313" y="6715110"/>
            <a:ext cx="7206459" cy="1799548"/>
            <a:chOff x="0" y="0"/>
            <a:chExt cx="5221132" cy="1799548"/>
          </a:xfrm>
        </p:grpSpPr>
        <p:sp>
          <p:nvSpPr>
            <p:cNvPr id="264" name="Rectangle 22"/>
            <p:cNvSpPr txBox="1"/>
            <p:nvPr/>
          </p:nvSpPr>
          <p:spPr>
            <a:xfrm>
              <a:off x="0" y="845443"/>
              <a:ext cx="5221132" cy="95410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2800">
                  <a:latin typeface="+mn-lt"/>
                  <a:ea typeface="+mn-ea"/>
                  <a:cs typeface="+mn-cs"/>
                  <a:sym typeface="Montserrat Light"/>
                </a:defRPr>
              </a:lvl1pPr>
            </a:lstStyle>
            <a:p>
              <a:r>
                <a:rPr lang="en-US" dirty="0"/>
                <a:t>A 3-room flat</a:t>
              </a:r>
            </a:p>
            <a:p>
              <a:pPr marL="457200" indent="-457200">
                <a:buFont typeface="Arial" panose="020B0604020202020204" pitchFamily="34" charset="0"/>
                <a:buChar char="•"/>
              </a:pPr>
              <a:r>
                <a:rPr lang="en-US" dirty="0"/>
                <a:t>Smaller per square foot </a:t>
              </a:r>
            </a:p>
          </p:txBody>
        </p:sp>
        <p:sp>
          <p:nvSpPr>
            <p:cNvPr id="265" name="Rectangle 24"/>
            <p:cNvSpPr txBox="1"/>
            <p:nvPr/>
          </p:nvSpPr>
          <p:spPr>
            <a:xfrm>
              <a:off x="0" y="0"/>
              <a:ext cx="4760416" cy="6463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b="1">
                  <a:solidFill>
                    <a:schemeClr val="accent2"/>
                  </a:solidFill>
                  <a:latin typeface="Montserrat Bold"/>
                  <a:ea typeface="Montserrat Bold"/>
                  <a:cs typeface="Montserrat Bold"/>
                  <a:sym typeface="Montserrat Bold"/>
                </a:defRPr>
              </a:lvl1pPr>
            </a:lstStyle>
            <a:p>
              <a:r>
                <a:rPr lang="en-US" dirty="0"/>
                <a:t>For a relatively cheaper house:</a:t>
              </a:r>
              <a:endParaRPr dirty="0"/>
            </a:p>
          </p:txBody>
        </p:sp>
      </p:grpSp>
      <p:pic>
        <p:nvPicPr>
          <p:cNvPr id="27" name="Picture 26">
            <a:extLst>
              <a:ext uri="{FF2B5EF4-FFF2-40B4-BE49-F238E27FC236}">
                <a16:creationId xmlns:a16="http://schemas.microsoft.com/office/drawing/2014/main" id="{A23536A8-F8E3-8444-A21D-9B7363332C89}"/>
              </a:ext>
            </a:extLst>
          </p:cNvPr>
          <p:cNvPicPr>
            <a:picLocks noChangeAspect="1"/>
          </p:cNvPicPr>
          <p:nvPr/>
        </p:nvPicPr>
        <p:blipFill>
          <a:blip r:embed="rId3"/>
          <a:stretch>
            <a:fillRect/>
          </a:stretch>
        </p:blipFill>
        <p:spPr>
          <a:xfrm>
            <a:off x="5872879" y="8837589"/>
            <a:ext cx="4784649" cy="3189766"/>
          </a:xfrm>
          <a:prstGeom prst="rect">
            <a:avLst/>
          </a:prstGeom>
        </p:spPr>
      </p:pic>
      <p:pic>
        <p:nvPicPr>
          <p:cNvPr id="30" name="Picture 29">
            <a:extLst>
              <a:ext uri="{FF2B5EF4-FFF2-40B4-BE49-F238E27FC236}">
                <a16:creationId xmlns:a16="http://schemas.microsoft.com/office/drawing/2014/main" id="{DA9EFDAD-DD59-5745-950A-33F95E3EE785}"/>
              </a:ext>
            </a:extLst>
          </p:cNvPr>
          <p:cNvPicPr>
            <a:picLocks noChangeAspect="1"/>
          </p:cNvPicPr>
          <p:nvPr/>
        </p:nvPicPr>
        <p:blipFill>
          <a:blip r:embed="rId4"/>
          <a:stretch>
            <a:fillRect/>
          </a:stretch>
        </p:blipFill>
        <p:spPr>
          <a:xfrm>
            <a:off x="2884655" y="757591"/>
            <a:ext cx="18591987" cy="4744337"/>
          </a:xfrm>
          <a:prstGeom prst="rect">
            <a:avLst/>
          </a:prstGeom>
        </p:spPr>
      </p:pic>
      <p:sp>
        <p:nvSpPr>
          <p:cNvPr id="31" name="TextBox 7">
            <a:extLst>
              <a:ext uri="{FF2B5EF4-FFF2-40B4-BE49-F238E27FC236}">
                <a16:creationId xmlns:a16="http://schemas.microsoft.com/office/drawing/2014/main" id="{DC70D47D-2033-C049-93B2-AF61A60D99D8}"/>
              </a:ext>
            </a:extLst>
          </p:cNvPr>
          <p:cNvSpPr txBox="1">
            <a:spLocks/>
          </p:cNvSpPr>
          <p:nvPr/>
        </p:nvSpPr>
        <p:spPr>
          <a:xfrm>
            <a:off x="22486457" y="1039540"/>
            <a:ext cx="571668" cy="551145"/>
          </a:xfrm>
          <a:prstGeom prst="rect">
            <a:avLst/>
          </a:prstGeom>
          <a:ln w="12700">
            <a:miter lim="400000"/>
          </a:ln>
          <a:extLst>
            <a:ext uri="{C572A759-6A51-4108-AA02-DFA0A04FC94B}">
              <ma14:wrappingTextBoxFlag xmlns="" xmlns:ma14="http://schemas.microsoft.com/office/mac/drawingml/2011/main" val="1"/>
            </a:ext>
          </a:extLst>
        </p:spPr>
        <p:txBody>
          <a:bodyPr wrap="none" lIns="91421" tIns="91421" rIns="91421" bIns="9142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82843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chemeClr val="accent5">
                    <a:hueOff val="-7200000"/>
                    <a:satOff val="-100001"/>
                  </a:schemeClr>
                </a:solidFill>
                <a:effectLst/>
                <a:uFillTx/>
                <a:latin typeface="+mn-lt"/>
                <a:ea typeface="+mn-ea"/>
                <a:cs typeface="+mn-cs"/>
                <a:sym typeface="Montserrat Light"/>
              </a:defRPr>
            </a:lvl1pPr>
            <a:lvl2pPr marL="0" marR="0" indent="914216"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2pPr>
            <a:lvl3pPr marL="0" marR="0" indent="1828433"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3pPr>
            <a:lvl4pPr marL="0" marR="0" indent="2742651"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4pPr>
            <a:lvl5pPr marL="0" marR="0" indent="3656867"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5pPr>
            <a:lvl6pPr marL="0" marR="0" indent="4571086"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6pPr>
            <a:lvl7pPr marL="0" marR="0" indent="5485303"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7pPr>
            <a:lvl8pPr marL="0" marR="0" indent="6399519"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8pPr>
            <a:lvl9pPr marL="0" marR="0" indent="7313737"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9pPr>
          </a:lstStyle>
          <a:p>
            <a:fld id="{86CB4B4D-7CA3-9044-876B-883B54F8677D}" type="slidenum">
              <a:rPr lang="en-SG" smtClean="0"/>
              <a:pPr/>
              <a:t>11</a:t>
            </a:fld>
            <a:endParaRPr lang="en-SG"/>
          </a:p>
        </p:txBody>
      </p:sp>
      <p:sp>
        <p:nvSpPr>
          <p:cNvPr id="32" name="Rectangle 26">
            <a:extLst>
              <a:ext uri="{FF2B5EF4-FFF2-40B4-BE49-F238E27FC236}">
                <a16:creationId xmlns:a16="http://schemas.microsoft.com/office/drawing/2014/main" id="{D861503D-3A30-9448-BE15-EF2CDE6FB67A}"/>
              </a:ext>
            </a:extLst>
          </p:cNvPr>
          <p:cNvSpPr/>
          <p:nvPr/>
        </p:nvSpPr>
        <p:spPr>
          <a:xfrm>
            <a:off x="2904525" y="757591"/>
            <a:ext cx="18613118" cy="4744337"/>
          </a:xfrm>
          <a:prstGeom prst="rect">
            <a:avLst/>
          </a:prstGeom>
          <a:solidFill>
            <a:schemeClr val="accent2">
              <a:alpha val="72129"/>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33" name="TextBox 46">
            <a:extLst>
              <a:ext uri="{FF2B5EF4-FFF2-40B4-BE49-F238E27FC236}">
                <a16:creationId xmlns:a16="http://schemas.microsoft.com/office/drawing/2014/main" id="{8B65E606-3DF8-534B-95B2-DFD5DBCDC2DF}"/>
              </a:ext>
            </a:extLst>
          </p:cNvPr>
          <p:cNvSpPr txBox="1"/>
          <p:nvPr/>
        </p:nvSpPr>
        <p:spPr>
          <a:xfrm>
            <a:off x="5100424" y="2162619"/>
            <a:ext cx="10864367" cy="1107996"/>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6600" b="1">
                <a:solidFill>
                  <a:schemeClr val="accent5">
                    <a:hueOff val="-7200000"/>
                    <a:satOff val="-100001"/>
                  </a:schemeClr>
                </a:solidFill>
                <a:latin typeface="Montserrat Bold"/>
                <a:ea typeface="Montserrat Bold"/>
                <a:cs typeface="Montserrat Bold"/>
                <a:sym typeface="Montserrat Bold"/>
              </a:defRPr>
            </a:lvl1pPr>
          </a:lstStyle>
          <a:p>
            <a:r>
              <a:rPr lang="en-US" dirty="0"/>
              <a:t>Conclusion </a:t>
            </a:r>
            <a:endParaRPr dirty="0"/>
          </a:p>
        </p:txBody>
      </p:sp>
      <p:sp>
        <p:nvSpPr>
          <p:cNvPr id="34" name="Rectangle 47">
            <a:extLst>
              <a:ext uri="{FF2B5EF4-FFF2-40B4-BE49-F238E27FC236}">
                <a16:creationId xmlns:a16="http://schemas.microsoft.com/office/drawing/2014/main" id="{44597022-3DE9-4A4E-A4D7-2D059A222FD7}"/>
              </a:ext>
            </a:extLst>
          </p:cNvPr>
          <p:cNvSpPr txBox="1"/>
          <p:nvPr/>
        </p:nvSpPr>
        <p:spPr>
          <a:xfrm>
            <a:off x="5100424" y="3453231"/>
            <a:ext cx="15543797" cy="58477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800">
                <a:solidFill>
                  <a:schemeClr val="accent5">
                    <a:hueOff val="-7200000"/>
                    <a:satOff val="-100001"/>
                  </a:schemeClr>
                </a:solidFill>
                <a:latin typeface="+mn-lt"/>
                <a:ea typeface="+mn-ea"/>
                <a:cs typeface="+mn-cs"/>
                <a:sym typeface="Montserrat Light"/>
              </a:defRPr>
            </a:lvl1pPr>
          </a:lstStyle>
          <a:p>
            <a:r>
              <a:rPr lang="en-US" sz="3200" dirty="0"/>
              <a:t>There are different types of HDB houses you can call home</a:t>
            </a:r>
            <a:endParaRPr sz="3200" dirty="0"/>
          </a:p>
        </p:txBody>
      </p:sp>
      <p:sp>
        <p:nvSpPr>
          <p:cNvPr id="16" name="Rectangle 50">
            <a:extLst>
              <a:ext uri="{FF2B5EF4-FFF2-40B4-BE49-F238E27FC236}">
                <a16:creationId xmlns:a16="http://schemas.microsoft.com/office/drawing/2014/main" id="{ED0C7A56-26E9-9344-A725-7B6352402739}"/>
              </a:ext>
            </a:extLst>
          </p:cNvPr>
          <p:cNvSpPr/>
          <p:nvPr/>
        </p:nvSpPr>
        <p:spPr>
          <a:xfrm>
            <a:off x="13630185" y="5966255"/>
            <a:ext cx="7887458" cy="6340935"/>
          </a:xfrm>
          <a:prstGeom prst="rect">
            <a:avLst/>
          </a:prstGeom>
          <a:ln w="63500">
            <a:solidFill>
              <a:srgbClr val="D9D9D9"/>
            </a:solidFill>
            <a:miter/>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17" name="Rectangle 4">
            <a:extLst>
              <a:ext uri="{FF2B5EF4-FFF2-40B4-BE49-F238E27FC236}">
                <a16:creationId xmlns:a16="http://schemas.microsoft.com/office/drawing/2014/main" id="{3065B715-3FAA-634F-9143-4FEA64A7C11A}"/>
              </a:ext>
            </a:extLst>
          </p:cNvPr>
          <p:cNvSpPr/>
          <p:nvPr/>
        </p:nvSpPr>
        <p:spPr>
          <a:xfrm>
            <a:off x="11707230" y="7532489"/>
            <a:ext cx="2610199" cy="2610199"/>
          </a:xfrm>
          <a:prstGeom prst="rect">
            <a:avLst/>
          </a:prstGeom>
          <a:solidFill>
            <a:schemeClr val="accent1">
              <a:lumMod val="75000"/>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18" name="TextBox 23">
            <a:extLst>
              <a:ext uri="{FF2B5EF4-FFF2-40B4-BE49-F238E27FC236}">
                <a16:creationId xmlns:a16="http://schemas.microsoft.com/office/drawing/2014/main" id="{D8A764ED-0194-6A40-94A0-931D174ACAB2}"/>
              </a:ext>
            </a:extLst>
          </p:cNvPr>
          <p:cNvSpPr txBox="1"/>
          <p:nvPr/>
        </p:nvSpPr>
        <p:spPr>
          <a:xfrm>
            <a:off x="12142417" y="8142686"/>
            <a:ext cx="1721393" cy="13233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8000" b="1">
                <a:solidFill>
                  <a:schemeClr val="accent5">
                    <a:hueOff val="-7200000"/>
                    <a:satOff val="-100001"/>
                  </a:schemeClr>
                </a:solidFill>
                <a:latin typeface="Montserrat Bold"/>
                <a:ea typeface="Montserrat Bold"/>
                <a:cs typeface="Montserrat Bold"/>
                <a:sym typeface="Montserrat Bold"/>
              </a:defRPr>
            </a:lvl1pPr>
          </a:lstStyle>
          <a:p>
            <a:r>
              <a:rPr lang="en-US" dirty="0"/>
              <a:t>2</a:t>
            </a:r>
            <a:endParaRPr dirty="0"/>
          </a:p>
        </p:txBody>
      </p:sp>
      <p:grpSp>
        <p:nvGrpSpPr>
          <p:cNvPr id="19" name="Group 21">
            <a:extLst>
              <a:ext uri="{FF2B5EF4-FFF2-40B4-BE49-F238E27FC236}">
                <a16:creationId xmlns:a16="http://schemas.microsoft.com/office/drawing/2014/main" id="{D229E5E7-2E3C-8242-A6AE-B0DDEB89E328}"/>
              </a:ext>
            </a:extLst>
          </p:cNvPr>
          <p:cNvGrpSpPr/>
          <p:nvPr/>
        </p:nvGrpSpPr>
        <p:grpSpPr>
          <a:xfrm>
            <a:off x="14460838" y="6398390"/>
            <a:ext cx="6933966" cy="1791339"/>
            <a:chOff x="0" y="0"/>
            <a:chExt cx="5229035" cy="1791339"/>
          </a:xfrm>
        </p:grpSpPr>
        <p:sp>
          <p:nvSpPr>
            <p:cNvPr id="20" name="Rectangle 22">
              <a:extLst>
                <a:ext uri="{FF2B5EF4-FFF2-40B4-BE49-F238E27FC236}">
                  <a16:creationId xmlns:a16="http://schemas.microsoft.com/office/drawing/2014/main" id="{5B2C250D-020D-204A-8736-8615C73FA23B}"/>
                </a:ext>
              </a:extLst>
            </p:cNvPr>
            <p:cNvSpPr txBox="1"/>
            <p:nvPr/>
          </p:nvSpPr>
          <p:spPr>
            <a:xfrm>
              <a:off x="7903" y="1268121"/>
              <a:ext cx="5221132" cy="5232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2800">
                  <a:latin typeface="+mn-lt"/>
                  <a:ea typeface="+mn-ea"/>
                  <a:cs typeface="+mn-cs"/>
                  <a:sym typeface="Montserrat Light"/>
                </a:defRPr>
              </a:lvl1pPr>
            </a:lstStyle>
            <a:p>
              <a:r>
                <a:rPr lang="en-US" dirty="0"/>
                <a:t>A 5-room, jumbo or executive flat </a:t>
              </a:r>
            </a:p>
          </p:txBody>
        </p:sp>
        <p:sp>
          <p:nvSpPr>
            <p:cNvPr id="21" name="Rectangle 24">
              <a:extLst>
                <a:ext uri="{FF2B5EF4-FFF2-40B4-BE49-F238E27FC236}">
                  <a16:creationId xmlns:a16="http://schemas.microsoft.com/office/drawing/2014/main" id="{EDEE3B1B-4A5B-2E48-9DFC-9FC314D33C3B}"/>
                </a:ext>
              </a:extLst>
            </p:cNvPr>
            <p:cNvSpPr txBox="1"/>
            <p:nvPr/>
          </p:nvSpPr>
          <p:spPr>
            <a:xfrm>
              <a:off x="0" y="0"/>
              <a:ext cx="4760416" cy="12003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b="1">
                  <a:solidFill>
                    <a:schemeClr val="accent2"/>
                  </a:solidFill>
                  <a:latin typeface="Montserrat Bold"/>
                  <a:ea typeface="Montserrat Bold"/>
                  <a:cs typeface="Montserrat Bold"/>
                  <a:sym typeface="Montserrat Bold"/>
                </a:defRPr>
              </a:lvl1pPr>
            </a:lstStyle>
            <a:p>
              <a:r>
                <a:rPr lang="en-US" dirty="0"/>
                <a:t>If you need a bigger living space and have more budget:</a:t>
              </a:r>
              <a:endParaRPr dirty="0"/>
            </a:p>
          </p:txBody>
        </p:sp>
      </p:grpSp>
      <p:pic>
        <p:nvPicPr>
          <p:cNvPr id="22" name="Picture 21">
            <a:extLst>
              <a:ext uri="{FF2B5EF4-FFF2-40B4-BE49-F238E27FC236}">
                <a16:creationId xmlns:a16="http://schemas.microsoft.com/office/drawing/2014/main" id="{2C5F29E5-0801-B749-ADD1-667CAC064AFF}"/>
              </a:ext>
            </a:extLst>
          </p:cNvPr>
          <p:cNvPicPr>
            <a:picLocks noChangeAspect="1"/>
          </p:cNvPicPr>
          <p:nvPr/>
        </p:nvPicPr>
        <p:blipFill>
          <a:blip r:embed="rId5"/>
          <a:stretch>
            <a:fillRect/>
          </a:stretch>
        </p:blipFill>
        <p:spPr>
          <a:xfrm>
            <a:off x="16493491" y="9045197"/>
            <a:ext cx="4279900" cy="2857500"/>
          </a:xfrm>
          <a:prstGeom prst="rect">
            <a:avLst/>
          </a:prstGeom>
        </p:spPr>
      </p:pic>
      <p:sp>
        <p:nvSpPr>
          <p:cNvPr id="23" name="Rectangle 22">
            <a:extLst>
              <a:ext uri="{FF2B5EF4-FFF2-40B4-BE49-F238E27FC236}">
                <a16:creationId xmlns:a16="http://schemas.microsoft.com/office/drawing/2014/main" id="{49EC7FD8-1676-884D-8A2D-BDA1C7485AF3}"/>
              </a:ext>
            </a:extLst>
          </p:cNvPr>
          <p:cNvSpPr/>
          <p:nvPr/>
        </p:nvSpPr>
        <p:spPr>
          <a:xfrm>
            <a:off x="21978257" y="587829"/>
            <a:ext cx="1567543" cy="1371600"/>
          </a:xfrm>
          <a:prstGeom prst="rect">
            <a:avLst/>
          </a:prstGeom>
          <a:solidFill>
            <a:schemeClr val="accent5">
              <a:hueOff val="-7200000"/>
              <a:satOff val="-100001"/>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7F7F7F"/>
              </a:solidFill>
              <a:effectLst/>
              <a:uFillTx/>
              <a:latin typeface="Calibri"/>
              <a:ea typeface="Calibri"/>
              <a:cs typeface="Calibri"/>
              <a:sym typeface="Calibri"/>
            </a:endParaRPr>
          </a:p>
        </p:txBody>
      </p:sp>
      <p:graphicFrame>
        <p:nvGraphicFramePr>
          <p:cNvPr id="25" name="Table 24">
            <a:extLst>
              <a:ext uri="{FF2B5EF4-FFF2-40B4-BE49-F238E27FC236}">
                <a16:creationId xmlns:a16="http://schemas.microsoft.com/office/drawing/2014/main" id="{F919FFC1-9A05-3447-8174-88A8E85F8CE7}"/>
              </a:ext>
            </a:extLst>
          </p:cNvPr>
          <p:cNvGraphicFramePr>
            <a:graphicFrameLocks noGrp="1"/>
          </p:cNvGraphicFramePr>
          <p:nvPr>
            <p:extLst>
              <p:ext uri="{D42A27DB-BD31-4B8C-83A1-F6EECF244321}">
                <p14:modId xmlns:p14="http://schemas.microsoft.com/office/powerpoint/2010/main" val="333277623"/>
              </p:ext>
            </p:extLst>
          </p:nvPr>
        </p:nvGraphicFramePr>
        <p:xfrm>
          <a:off x="0" y="13027016"/>
          <a:ext cx="24371300" cy="688984"/>
        </p:xfrm>
        <a:graphic>
          <a:graphicData uri="http://schemas.openxmlformats.org/drawingml/2006/table">
            <a:tbl>
              <a:tblPr firstRow="1" bandRow="1">
                <a:tableStyleId>{5940675A-B579-460E-94D1-54222C63F5DA}</a:tableStyleId>
              </a:tblPr>
              <a:tblGrid>
                <a:gridCol w="4874260">
                  <a:extLst>
                    <a:ext uri="{9D8B030D-6E8A-4147-A177-3AD203B41FA5}">
                      <a16:colId xmlns:a16="http://schemas.microsoft.com/office/drawing/2014/main" val="2562361467"/>
                    </a:ext>
                  </a:extLst>
                </a:gridCol>
                <a:gridCol w="4874260">
                  <a:extLst>
                    <a:ext uri="{9D8B030D-6E8A-4147-A177-3AD203B41FA5}">
                      <a16:colId xmlns:a16="http://schemas.microsoft.com/office/drawing/2014/main" val="938463527"/>
                    </a:ext>
                  </a:extLst>
                </a:gridCol>
                <a:gridCol w="4874260">
                  <a:extLst>
                    <a:ext uri="{9D8B030D-6E8A-4147-A177-3AD203B41FA5}">
                      <a16:colId xmlns:a16="http://schemas.microsoft.com/office/drawing/2014/main" val="1520599154"/>
                    </a:ext>
                  </a:extLst>
                </a:gridCol>
                <a:gridCol w="4874260">
                  <a:extLst>
                    <a:ext uri="{9D8B030D-6E8A-4147-A177-3AD203B41FA5}">
                      <a16:colId xmlns:a16="http://schemas.microsoft.com/office/drawing/2014/main" val="2490029138"/>
                    </a:ext>
                  </a:extLst>
                </a:gridCol>
                <a:gridCol w="4874260">
                  <a:extLst>
                    <a:ext uri="{9D8B030D-6E8A-4147-A177-3AD203B41FA5}">
                      <a16:colId xmlns:a16="http://schemas.microsoft.com/office/drawing/2014/main" val="128232890"/>
                    </a:ext>
                  </a:extLst>
                </a:gridCol>
              </a:tblGrid>
              <a:tr h="688984">
                <a:tc>
                  <a:txBody>
                    <a:bodyPr/>
                    <a:lstStyle/>
                    <a:p>
                      <a:r>
                        <a:rPr lang="en-US" sz="2800" dirty="0">
                          <a:solidFill>
                            <a:sysClr val="windowText" lastClr="000000"/>
                          </a:solidFill>
                        </a:rPr>
                        <a:t>Introduction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r>
                        <a:rPr lang="en-US" sz="2800" dirty="0">
                          <a:solidFill>
                            <a:sysClr val="windowText" lastClr="000000"/>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r>
                        <a:rPr lang="en-US" sz="2800" dirty="0">
                          <a:solidFill>
                            <a:schemeClr val="accent2"/>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r>
                        <a:rPr lang="en-US" sz="2800" dirty="0">
                          <a:solidFill>
                            <a:schemeClr val="bg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2800" dirty="0">
                          <a:solidFill>
                            <a:sysClr val="windowText" lastClr="000000"/>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extLst>
                  <a:ext uri="{0D108BD9-81ED-4DB2-BD59-A6C34878D82A}">
                    <a16:rowId xmlns:a16="http://schemas.microsoft.com/office/drawing/2014/main" val="1979840728"/>
                  </a:ext>
                </a:extLst>
              </a:tr>
            </a:tbl>
          </a:graphicData>
        </a:graphic>
      </p:graphicFrame>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A71A04-30F0-004A-8718-7F064438E14A}"/>
              </a:ext>
            </a:extLst>
          </p:cNvPr>
          <p:cNvPicPr>
            <a:picLocks noChangeAspect="1"/>
          </p:cNvPicPr>
          <p:nvPr/>
        </p:nvPicPr>
        <p:blipFill>
          <a:blip r:embed="rId3"/>
          <a:stretch>
            <a:fillRect/>
          </a:stretch>
        </p:blipFill>
        <p:spPr>
          <a:xfrm>
            <a:off x="2884655" y="757591"/>
            <a:ext cx="18591987" cy="4744337"/>
          </a:xfrm>
          <a:prstGeom prst="rect">
            <a:avLst/>
          </a:prstGeom>
        </p:spPr>
      </p:pic>
      <p:sp>
        <p:nvSpPr>
          <p:cNvPr id="24" name="Rectangle 50">
            <a:extLst>
              <a:ext uri="{FF2B5EF4-FFF2-40B4-BE49-F238E27FC236}">
                <a16:creationId xmlns:a16="http://schemas.microsoft.com/office/drawing/2014/main" id="{E577F1A7-D380-2D4F-B0A7-A47677E947FD}"/>
              </a:ext>
            </a:extLst>
          </p:cNvPr>
          <p:cNvSpPr/>
          <p:nvPr/>
        </p:nvSpPr>
        <p:spPr>
          <a:xfrm>
            <a:off x="2900221" y="6019801"/>
            <a:ext cx="18591987" cy="6642734"/>
          </a:xfrm>
          <a:prstGeom prst="rect">
            <a:avLst/>
          </a:prstGeom>
          <a:ln w="63500">
            <a:solidFill>
              <a:srgbClr val="D9D9D9"/>
            </a:solidFill>
            <a:miter/>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248" name="TextBox 7"/>
          <p:cNvSpPr txBox="1">
            <a:spLocks noGrp="1"/>
          </p:cNvSpPr>
          <p:nvPr>
            <p:ph type="sldNum" sz="quarter" idx="2"/>
          </p:nvPr>
        </p:nvSpPr>
        <p:spPr>
          <a:xfrm>
            <a:off x="22486457" y="1039540"/>
            <a:ext cx="571668" cy="551145"/>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a:t>
            </a:fld>
            <a:endParaRPr/>
          </a:p>
        </p:txBody>
      </p:sp>
      <p:sp>
        <p:nvSpPr>
          <p:cNvPr id="249" name="Rectangle 26"/>
          <p:cNvSpPr/>
          <p:nvPr/>
        </p:nvSpPr>
        <p:spPr>
          <a:xfrm>
            <a:off x="2904525" y="757591"/>
            <a:ext cx="18613118" cy="4744337"/>
          </a:xfrm>
          <a:prstGeom prst="rect">
            <a:avLst/>
          </a:prstGeom>
          <a:solidFill>
            <a:schemeClr val="accent2">
              <a:alpha val="72129"/>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250" name="Rectangle 4"/>
          <p:cNvSpPr/>
          <p:nvPr/>
        </p:nvSpPr>
        <p:spPr>
          <a:xfrm>
            <a:off x="1595122" y="7733236"/>
            <a:ext cx="2610199" cy="2610199"/>
          </a:xfrm>
          <a:prstGeom prst="rect">
            <a:avLst/>
          </a:prstGeom>
          <a:solidFill>
            <a:schemeClr val="accent1">
              <a:lumMod val="75000"/>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251" name="TextBox 46"/>
          <p:cNvSpPr txBox="1"/>
          <p:nvPr/>
        </p:nvSpPr>
        <p:spPr>
          <a:xfrm>
            <a:off x="5100424" y="2162619"/>
            <a:ext cx="10864367" cy="1107996"/>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6600" b="1">
                <a:solidFill>
                  <a:schemeClr val="accent5">
                    <a:hueOff val="-7200000"/>
                    <a:satOff val="-100001"/>
                  </a:schemeClr>
                </a:solidFill>
                <a:latin typeface="Montserrat Bold"/>
                <a:ea typeface="Montserrat Bold"/>
                <a:cs typeface="Montserrat Bold"/>
                <a:sym typeface="Montserrat Bold"/>
              </a:defRPr>
            </a:lvl1pPr>
          </a:lstStyle>
          <a:p>
            <a:r>
              <a:rPr lang="en-US" dirty="0"/>
              <a:t>Conclusion  </a:t>
            </a:r>
            <a:endParaRPr dirty="0"/>
          </a:p>
        </p:txBody>
      </p:sp>
      <p:sp>
        <p:nvSpPr>
          <p:cNvPr id="252" name="Rectangle 47"/>
          <p:cNvSpPr txBox="1"/>
          <p:nvPr/>
        </p:nvSpPr>
        <p:spPr>
          <a:xfrm>
            <a:off x="5100424" y="3453231"/>
            <a:ext cx="15543797" cy="58477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800">
                <a:solidFill>
                  <a:schemeClr val="accent5">
                    <a:hueOff val="-7200000"/>
                    <a:satOff val="-100001"/>
                  </a:schemeClr>
                </a:solidFill>
                <a:latin typeface="+mn-lt"/>
                <a:ea typeface="+mn-ea"/>
                <a:cs typeface="+mn-cs"/>
                <a:sym typeface="Montserrat Light"/>
              </a:defRPr>
            </a:lvl1pPr>
          </a:lstStyle>
          <a:p>
            <a:r>
              <a:rPr lang="en-US" sz="3200" dirty="0"/>
              <a:t>There are different types of HDB houses you can call home</a:t>
            </a:r>
            <a:endParaRPr sz="3200" dirty="0"/>
          </a:p>
        </p:txBody>
      </p:sp>
      <p:sp>
        <p:nvSpPr>
          <p:cNvPr id="261" name="TextBox 23"/>
          <p:cNvSpPr txBox="1"/>
          <p:nvPr/>
        </p:nvSpPr>
        <p:spPr>
          <a:xfrm>
            <a:off x="2030309" y="8343433"/>
            <a:ext cx="1721393" cy="13233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8000" b="1">
                <a:solidFill>
                  <a:schemeClr val="accent5">
                    <a:hueOff val="-7200000"/>
                    <a:satOff val="-100001"/>
                  </a:schemeClr>
                </a:solidFill>
                <a:latin typeface="Montserrat Bold"/>
                <a:ea typeface="Montserrat Bold"/>
                <a:cs typeface="Montserrat Bold"/>
                <a:sym typeface="Montserrat Bold"/>
              </a:defRPr>
            </a:lvl1pPr>
          </a:lstStyle>
          <a:p>
            <a:r>
              <a:rPr lang="en-US" dirty="0"/>
              <a:t>3</a:t>
            </a:r>
            <a:endParaRPr dirty="0"/>
          </a:p>
        </p:txBody>
      </p:sp>
      <p:grpSp>
        <p:nvGrpSpPr>
          <p:cNvPr id="266" name="Group 21"/>
          <p:cNvGrpSpPr/>
          <p:nvPr/>
        </p:nvGrpSpPr>
        <p:grpSpPr>
          <a:xfrm>
            <a:off x="4690996" y="7825717"/>
            <a:ext cx="6931669" cy="2358771"/>
            <a:chOff x="-6171" y="0"/>
            <a:chExt cx="5227303" cy="2358771"/>
          </a:xfrm>
        </p:grpSpPr>
        <p:sp>
          <p:nvSpPr>
            <p:cNvPr id="264" name="Rectangle 22"/>
            <p:cNvSpPr txBox="1"/>
            <p:nvPr/>
          </p:nvSpPr>
          <p:spPr>
            <a:xfrm>
              <a:off x="-6171" y="1404666"/>
              <a:ext cx="5221132" cy="95410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2800">
                  <a:latin typeface="+mn-lt"/>
                  <a:ea typeface="+mn-ea"/>
                  <a:cs typeface="+mn-cs"/>
                  <a:sym typeface="Montserrat Light"/>
                </a:defRPr>
              </a:lvl1pPr>
            </a:lstStyle>
            <a:p>
              <a:r>
                <a:rPr lang="en-US" dirty="0"/>
                <a:t>But they could matter based on individuals’ preferences</a:t>
              </a:r>
              <a:endParaRPr dirty="0"/>
            </a:p>
          </p:txBody>
        </p:sp>
        <p:sp>
          <p:nvSpPr>
            <p:cNvPr id="265" name="Rectangle 24"/>
            <p:cNvSpPr txBox="1"/>
            <p:nvPr/>
          </p:nvSpPr>
          <p:spPr>
            <a:xfrm>
              <a:off x="0" y="0"/>
              <a:ext cx="5221132" cy="12003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b="1">
                  <a:solidFill>
                    <a:schemeClr val="accent2"/>
                  </a:solidFill>
                  <a:latin typeface="Montserrat Bold"/>
                  <a:ea typeface="Montserrat Bold"/>
                  <a:cs typeface="Montserrat Bold"/>
                  <a:sym typeface="Montserrat Bold"/>
                </a:defRPr>
              </a:lvl1pPr>
            </a:lstStyle>
            <a:p>
              <a:r>
                <a:rPr lang="en-US" dirty="0"/>
                <a:t>Peripheral factors don’t influence prices as much as core features</a:t>
              </a:r>
              <a:endParaRPr dirty="0"/>
            </a:p>
          </p:txBody>
        </p:sp>
      </p:grpSp>
      <p:pic>
        <p:nvPicPr>
          <p:cNvPr id="4" name="Picture 3">
            <a:extLst>
              <a:ext uri="{FF2B5EF4-FFF2-40B4-BE49-F238E27FC236}">
                <a16:creationId xmlns:a16="http://schemas.microsoft.com/office/drawing/2014/main" id="{51F73F73-3F5D-9547-B4F6-1B9975FE6B0A}"/>
              </a:ext>
            </a:extLst>
          </p:cNvPr>
          <p:cNvPicPr>
            <a:picLocks noChangeAspect="1"/>
          </p:cNvPicPr>
          <p:nvPr/>
        </p:nvPicPr>
        <p:blipFill rotWithShape="1">
          <a:blip r:embed="rId4"/>
          <a:srcRect l="9033" r="6652"/>
          <a:stretch/>
        </p:blipFill>
        <p:spPr>
          <a:xfrm>
            <a:off x="12108340" y="9361971"/>
            <a:ext cx="4668360" cy="3100579"/>
          </a:xfrm>
          <a:prstGeom prst="rect">
            <a:avLst/>
          </a:prstGeom>
        </p:spPr>
      </p:pic>
      <p:pic>
        <p:nvPicPr>
          <p:cNvPr id="5" name="Picture 4">
            <a:extLst>
              <a:ext uri="{FF2B5EF4-FFF2-40B4-BE49-F238E27FC236}">
                <a16:creationId xmlns:a16="http://schemas.microsoft.com/office/drawing/2014/main" id="{44BB5D34-38E5-2C45-8E5F-98AC70E92301}"/>
              </a:ext>
            </a:extLst>
          </p:cNvPr>
          <p:cNvPicPr>
            <a:picLocks noChangeAspect="1"/>
          </p:cNvPicPr>
          <p:nvPr/>
        </p:nvPicPr>
        <p:blipFill>
          <a:blip r:embed="rId5"/>
          <a:stretch>
            <a:fillRect/>
          </a:stretch>
        </p:blipFill>
        <p:spPr>
          <a:xfrm>
            <a:off x="16760870" y="6180435"/>
            <a:ext cx="4652530" cy="3090367"/>
          </a:xfrm>
          <a:prstGeom prst="rect">
            <a:avLst/>
          </a:prstGeom>
        </p:spPr>
      </p:pic>
      <p:sp>
        <p:nvSpPr>
          <p:cNvPr id="16" name="Rectangle 15">
            <a:extLst>
              <a:ext uri="{FF2B5EF4-FFF2-40B4-BE49-F238E27FC236}">
                <a16:creationId xmlns:a16="http://schemas.microsoft.com/office/drawing/2014/main" id="{BE61880F-C3E3-F148-A227-F76860D27083}"/>
              </a:ext>
            </a:extLst>
          </p:cNvPr>
          <p:cNvSpPr/>
          <p:nvPr/>
        </p:nvSpPr>
        <p:spPr>
          <a:xfrm>
            <a:off x="21978257" y="587829"/>
            <a:ext cx="1567543" cy="1371600"/>
          </a:xfrm>
          <a:prstGeom prst="rect">
            <a:avLst/>
          </a:prstGeom>
          <a:solidFill>
            <a:schemeClr val="accent5">
              <a:hueOff val="-7200000"/>
              <a:satOff val="-100001"/>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7F7F7F"/>
              </a:solidFill>
              <a:effectLst/>
              <a:uFillTx/>
              <a:latin typeface="Calibri"/>
              <a:ea typeface="Calibri"/>
              <a:cs typeface="Calibri"/>
              <a:sym typeface="Calibri"/>
            </a:endParaRPr>
          </a:p>
        </p:txBody>
      </p:sp>
      <p:graphicFrame>
        <p:nvGraphicFramePr>
          <p:cNvPr id="17" name="Table 16">
            <a:extLst>
              <a:ext uri="{FF2B5EF4-FFF2-40B4-BE49-F238E27FC236}">
                <a16:creationId xmlns:a16="http://schemas.microsoft.com/office/drawing/2014/main" id="{44FC4946-7E38-834D-A73D-6A133223F984}"/>
              </a:ext>
            </a:extLst>
          </p:cNvPr>
          <p:cNvGraphicFramePr>
            <a:graphicFrameLocks noGrp="1"/>
          </p:cNvGraphicFramePr>
          <p:nvPr>
            <p:extLst>
              <p:ext uri="{D42A27DB-BD31-4B8C-83A1-F6EECF244321}">
                <p14:modId xmlns:p14="http://schemas.microsoft.com/office/powerpoint/2010/main" val="1919758281"/>
              </p:ext>
            </p:extLst>
          </p:nvPr>
        </p:nvGraphicFramePr>
        <p:xfrm>
          <a:off x="0" y="13027016"/>
          <a:ext cx="24371300" cy="688984"/>
        </p:xfrm>
        <a:graphic>
          <a:graphicData uri="http://schemas.openxmlformats.org/drawingml/2006/table">
            <a:tbl>
              <a:tblPr firstRow="1" bandRow="1">
                <a:tableStyleId>{5940675A-B579-460E-94D1-54222C63F5DA}</a:tableStyleId>
              </a:tblPr>
              <a:tblGrid>
                <a:gridCol w="4874260">
                  <a:extLst>
                    <a:ext uri="{9D8B030D-6E8A-4147-A177-3AD203B41FA5}">
                      <a16:colId xmlns:a16="http://schemas.microsoft.com/office/drawing/2014/main" val="2562361467"/>
                    </a:ext>
                  </a:extLst>
                </a:gridCol>
                <a:gridCol w="4874260">
                  <a:extLst>
                    <a:ext uri="{9D8B030D-6E8A-4147-A177-3AD203B41FA5}">
                      <a16:colId xmlns:a16="http://schemas.microsoft.com/office/drawing/2014/main" val="938463527"/>
                    </a:ext>
                  </a:extLst>
                </a:gridCol>
                <a:gridCol w="4874260">
                  <a:extLst>
                    <a:ext uri="{9D8B030D-6E8A-4147-A177-3AD203B41FA5}">
                      <a16:colId xmlns:a16="http://schemas.microsoft.com/office/drawing/2014/main" val="1520599154"/>
                    </a:ext>
                  </a:extLst>
                </a:gridCol>
                <a:gridCol w="4874260">
                  <a:extLst>
                    <a:ext uri="{9D8B030D-6E8A-4147-A177-3AD203B41FA5}">
                      <a16:colId xmlns:a16="http://schemas.microsoft.com/office/drawing/2014/main" val="2490029138"/>
                    </a:ext>
                  </a:extLst>
                </a:gridCol>
                <a:gridCol w="4874260">
                  <a:extLst>
                    <a:ext uri="{9D8B030D-6E8A-4147-A177-3AD203B41FA5}">
                      <a16:colId xmlns:a16="http://schemas.microsoft.com/office/drawing/2014/main" val="128232890"/>
                    </a:ext>
                  </a:extLst>
                </a:gridCol>
              </a:tblGrid>
              <a:tr h="688984">
                <a:tc>
                  <a:txBody>
                    <a:bodyPr/>
                    <a:lstStyle/>
                    <a:p>
                      <a:r>
                        <a:rPr lang="en-US" sz="2800" dirty="0">
                          <a:solidFill>
                            <a:sysClr val="windowText" lastClr="000000"/>
                          </a:solidFill>
                        </a:rPr>
                        <a:t>Introduction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r>
                        <a:rPr lang="en-US" sz="2800" dirty="0">
                          <a:solidFill>
                            <a:sysClr val="windowText" lastClr="000000"/>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r>
                        <a:rPr lang="en-US" sz="2800" dirty="0">
                          <a:solidFill>
                            <a:schemeClr val="accent2"/>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r>
                        <a:rPr lang="en-US" sz="2800" dirty="0">
                          <a:solidFill>
                            <a:schemeClr val="bg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2800" dirty="0">
                          <a:solidFill>
                            <a:sysClr val="windowText" lastClr="000000"/>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extLst>
                  <a:ext uri="{0D108BD9-81ED-4DB2-BD59-A6C34878D82A}">
                    <a16:rowId xmlns:a16="http://schemas.microsoft.com/office/drawing/2014/main" val="1979840728"/>
                  </a:ext>
                </a:extLst>
              </a:tr>
            </a:tbl>
          </a:graphicData>
        </a:graphic>
      </p:graphicFrame>
    </p:spTree>
    <p:extLst>
      <p:ext uri="{BB962C8B-B14F-4D97-AF65-F5344CB8AC3E}">
        <p14:creationId xmlns:p14="http://schemas.microsoft.com/office/powerpoint/2010/main" val="251462178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7"/>
          <p:cNvSpPr txBox="1">
            <a:spLocks noGrp="1"/>
          </p:cNvSpPr>
          <p:nvPr>
            <p:ph type="sldNum" sz="quarter" idx="2"/>
          </p:nvPr>
        </p:nvSpPr>
        <p:spPr>
          <a:xfrm>
            <a:off x="22580487" y="1039540"/>
            <a:ext cx="383607" cy="551145"/>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a:t>
            </a:fld>
            <a:endParaRPr/>
          </a:p>
        </p:txBody>
      </p:sp>
      <p:sp>
        <p:nvSpPr>
          <p:cNvPr id="90" name="Rectangle 12"/>
          <p:cNvSpPr txBox="1"/>
          <p:nvPr/>
        </p:nvSpPr>
        <p:spPr>
          <a:xfrm>
            <a:off x="825499" y="4200862"/>
            <a:ext cx="9623451" cy="5221942"/>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r">
              <a:lnSpc>
                <a:spcPts val="4000"/>
              </a:lnSpc>
              <a:defRPr sz="2800">
                <a:latin typeface="+mn-lt"/>
                <a:ea typeface="+mn-ea"/>
                <a:cs typeface="+mn-cs"/>
                <a:sym typeface="Montserrat Light"/>
              </a:defRPr>
            </a:lvl1pPr>
          </a:lstStyle>
          <a:p>
            <a:pPr marL="457200" indent="-457200" algn="l">
              <a:buFont typeface="Arial" panose="020B0604020202020204" pitchFamily="34" charset="0"/>
              <a:buChar char="•"/>
            </a:pPr>
            <a:r>
              <a:rPr lang="en-US" sz="3600" dirty="0">
                <a:solidFill>
                  <a:schemeClr val="accent2"/>
                </a:solidFill>
              </a:rPr>
              <a:t>Collect more data, from multiple sources</a:t>
            </a:r>
            <a:r>
              <a:rPr sz="3600" dirty="0">
                <a:solidFill>
                  <a:schemeClr val="accent2"/>
                </a:solidFill>
              </a:rPr>
              <a:t>.</a:t>
            </a:r>
            <a:r>
              <a:rPr lang="en-US" sz="3600" dirty="0">
                <a:solidFill>
                  <a:schemeClr val="accent2"/>
                </a:solidFill>
              </a:rPr>
              <a:t> </a:t>
            </a:r>
          </a:p>
          <a:p>
            <a:pPr marL="457200" indent="-457200" algn="l">
              <a:buFont typeface="Arial" panose="020B0604020202020204" pitchFamily="34" charset="0"/>
              <a:buChar char="•"/>
            </a:pPr>
            <a:endParaRPr lang="en-US" sz="3600" dirty="0">
              <a:solidFill>
                <a:schemeClr val="accent2"/>
              </a:solidFill>
            </a:endParaRPr>
          </a:p>
          <a:p>
            <a:pPr marL="457200" indent="-457200" algn="l">
              <a:buFont typeface="Arial" panose="020B0604020202020204" pitchFamily="34" charset="0"/>
              <a:buChar char="•"/>
            </a:pPr>
            <a:r>
              <a:rPr lang="en-SG" sz="3600" dirty="0">
                <a:solidFill>
                  <a:schemeClr val="accent2"/>
                </a:solidFill>
              </a:rPr>
              <a:t>Retrieve actual purchasing prices from ERA</a:t>
            </a:r>
          </a:p>
          <a:p>
            <a:pPr marL="457200" indent="-457200" algn="l">
              <a:buFont typeface="Arial" panose="020B0604020202020204" pitchFamily="34" charset="0"/>
              <a:buChar char="•"/>
            </a:pPr>
            <a:endParaRPr lang="en-SG" sz="3600" dirty="0">
              <a:solidFill>
                <a:schemeClr val="accent2"/>
              </a:solidFill>
            </a:endParaRPr>
          </a:p>
          <a:p>
            <a:pPr marL="457200" indent="-457200" algn="l">
              <a:buFont typeface="Arial" panose="020B0604020202020204" pitchFamily="34" charset="0"/>
              <a:buChar char="•"/>
            </a:pPr>
            <a:r>
              <a:rPr lang="en-SG" sz="3600" dirty="0">
                <a:solidFill>
                  <a:schemeClr val="accent2"/>
                </a:solidFill>
              </a:rPr>
              <a:t>Create additional features e.g. distance from business districts – Central Business District, </a:t>
            </a:r>
            <a:r>
              <a:rPr lang="en-SG" sz="3600" dirty="0" err="1">
                <a:solidFill>
                  <a:schemeClr val="accent2"/>
                </a:solidFill>
              </a:rPr>
              <a:t>Mapletree</a:t>
            </a:r>
            <a:r>
              <a:rPr lang="en-SG" sz="3600" dirty="0">
                <a:solidFill>
                  <a:schemeClr val="accent2"/>
                </a:solidFill>
              </a:rPr>
              <a:t> Business District, </a:t>
            </a:r>
            <a:r>
              <a:rPr lang="en-SG" sz="3600" dirty="0" err="1">
                <a:solidFill>
                  <a:schemeClr val="accent2"/>
                </a:solidFill>
              </a:rPr>
              <a:t>Jurong</a:t>
            </a:r>
            <a:r>
              <a:rPr lang="en-SG" sz="3600" dirty="0">
                <a:solidFill>
                  <a:schemeClr val="accent2"/>
                </a:solidFill>
              </a:rPr>
              <a:t> Lake District</a:t>
            </a:r>
          </a:p>
          <a:p>
            <a:pPr marL="457200" indent="-457200" algn="l">
              <a:buFont typeface="Arial" panose="020B0604020202020204" pitchFamily="34" charset="0"/>
              <a:buChar char="•"/>
            </a:pPr>
            <a:endParaRPr lang="en-SG" sz="3600" dirty="0">
              <a:solidFill>
                <a:schemeClr val="accent2"/>
              </a:solidFill>
            </a:endParaRPr>
          </a:p>
          <a:p>
            <a:pPr marL="457200" indent="-457200" algn="l">
              <a:buFont typeface="Arial" panose="020B0604020202020204" pitchFamily="34" charset="0"/>
              <a:buChar char="•"/>
            </a:pPr>
            <a:r>
              <a:rPr lang="en-SG" sz="3600" dirty="0">
                <a:solidFill>
                  <a:schemeClr val="accent2"/>
                </a:solidFill>
              </a:rPr>
              <a:t>Apply clustering algorithm(s) on features before performing </a:t>
            </a:r>
            <a:r>
              <a:rPr lang="en-SG" sz="3600">
                <a:solidFill>
                  <a:schemeClr val="accent2"/>
                </a:solidFill>
              </a:rPr>
              <a:t>feature selection </a:t>
            </a:r>
            <a:endParaRPr lang="en-SG" sz="3600" dirty="0">
              <a:solidFill>
                <a:schemeClr val="accent2"/>
              </a:solidFill>
            </a:endParaRPr>
          </a:p>
        </p:txBody>
      </p:sp>
      <p:sp>
        <p:nvSpPr>
          <p:cNvPr id="91" name="TextBox 14"/>
          <p:cNvSpPr txBox="1"/>
          <p:nvPr/>
        </p:nvSpPr>
        <p:spPr>
          <a:xfrm>
            <a:off x="1209905" y="1697483"/>
            <a:ext cx="4551886" cy="1015663"/>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r">
              <a:defRPr sz="2400" b="1" spc="300">
                <a:latin typeface="Montserrat Bold"/>
                <a:ea typeface="Montserrat Bold"/>
                <a:cs typeface="Montserrat Bold"/>
                <a:sym typeface="Montserrat Bold"/>
              </a:defRPr>
            </a:lvl1pPr>
          </a:lstStyle>
          <a:p>
            <a:r>
              <a:rPr lang="en-US" sz="6000" dirty="0">
                <a:solidFill>
                  <a:schemeClr val="accent2"/>
                </a:solidFill>
              </a:rPr>
              <a:t>Future Work</a:t>
            </a:r>
            <a:endParaRPr sz="6000" dirty="0">
              <a:solidFill>
                <a:schemeClr val="accent2"/>
              </a:solidFill>
            </a:endParaRPr>
          </a:p>
        </p:txBody>
      </p:sp>
      <p:sp>
        <p:nvSpPr>
          <p:cNvPr id="7" name="Rectangle 6">
            <a:extLst>
              <a:ext uri="{FF2B5EF4-FFF2-40B4-BE49-F238E27FC236}">
                <a16:creationId xmlns:a16="http://schemas.microsoft.com/office/drawing/2014/main" id="{A0764369-54F8-8245-8C44-8D8EE3F052C6}"/>
              </a:ext>
            </a:extLst>
          </p:cNvPr>
          <p:cNvSpPr/>
          <p:nvPr/>
        </p:nvSpPr>
        <p:spPr>
          <a:xfrm>
            <a:off x="22230067" y="629312"/>
            <a:ext cx="1567543" cy="1371600"/>
          </a:xfrm>
          <a:prstGeom prst="rect">
            <a:avLst/>
          </a:prstGeom>
          <a:solidFill>
            <a:schemeClr val="accent5">
              <a:hueOff val="-7200000"/>
              <a:satOff val="-100001"/>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7F7F7F"/>
              </a:solidFill>
              <a:effectLst/>
              <a:uFillTx/>
              <a:latin typeface="Calibri"/>
              <a:ea typeface="Calibri"/>
              <a:cs typeface="Calibri"/>
              <a:sym typeface="Calibri"/>
            </a:endParaRPr>
          </a:p>
        </p:txBody>
      </p:sp>
      <p:pic>
        <p:nvPicPr>
          <p:cNvPr id="12" name="Picture 11">
            <a:extLst>
              <a:ext uri="{FF2B5EF4-FFF2-40B4-BE49-F238E27FC236}">
                <a16:creationId xmlns:a16="http://schemas.microsoft.com/office/drawing/2014/main" id="{5BCBEB2E-BF8C-A949-9AD1-79BD0281F295}"/>
              </a:ext>
            </a:extLst>
          </p:cNvPr>
          <p:cNvPicPr>
            <a:picLocks noChangeAspect="1"/>
          </p:cNvPicPr>
          <p:nvPr/>
        </p:nvPicPr>
        <p:blipFill>
          <a:blip r:embed="rId3"/>
          <a:stretch>
            <a:fillRect/>
          </a:stretch>
        </p:blipFill>
        <p:spPr>
          <a:xfrm>
            <a:off x="13356771" y="-26081"/>
            <a:ext cx="11014529" cy="13768162"/>
          </a:xfrm>
          <a:prstGeom prst="rect">
            <a:avLst/>
          </a:prstGeom>
        </p:spPr>
      </p:pic>
      <p:sp>
        <p:nvSpPr>
          <p:cNvPr id="8" name="Rectangle 7">
            <a:extLst>
              <a:ext uri="{FF2B5EF4-FFF2-40B4-BE49-F238E27FC236}">
                <a16:creationId xmlns:a16="http://schemas.microsoft.com/office/drawing/2014/main" id="{E42967A1-9758-D549-8AEB-13CDCD1E7CA5}"/>
              </a:ext>
            </a:extLst>
          </p:cNvPr>
          <p:cNvSpPr/>
          <p:nvPr/>
        </p:nvSpPr>
        <p:spPr>
          <a:xfrm rot="5400000">
            <a:off x="-108157" y="2124977"/>
            <a:ext cx="1752347" cy="114966"/>
          </a:xfrm>
          <a:prstGeom prst="rect">
            <a:avLst/>
          </a:prstGeom>
          <a:solidFill>
            <a:schemeClr val="accent2"/>
          </a:solidFill>
          <a:ln w="12700">
            <a:miter lim="400000"/>
          </a:ln>
        </p:spPr>
        <p:txBody>
          <a:bodyPr lIns="91390" rIns="91390" anchor="ctr"/>
          <a:lstStyle/>
          <a:p>
            <a:pPr algn="ctr">
              <a:defRPr>
                <a:solidFill>
                  <a:srgbClr val="000000"/>
                </a:solidFill>
                <a:latin typeface="+mn-lt"/>
                <a:ea typeface="+mn-ea"/>
                <a:cs typeface="+mn-cs"/>
                <a:sym typeface="Montserrat Light"/>
              </a:defRPr>
            </a:pPr>
            <a:endParaRPr sz="7196"/>
          </a:p>
        </p:txBody>
      </p:sp>
      <p:graphicFrame>
        <p:nvGraphicFramePr>
          <p:cNvPr id="9" name="Table 8">
            <a:extLst>
              <a:ext uri="{FF2B5EF4-FFF2-40B4-BE49-F238E27FC236}">
                <a16:creationId xmlns:a16="http://schemas.microsoft.com/office/drawing/2014/main" id="{5C96F800-DAF7-7E47-94F5-22CE9DAF64F3}"/>
              </a:ext>
            </a:extLst>
          </p:cNvPr>
          <p:cNvGraphicFramePr>
            <a:graphicFrameLocks noGrp="1"/>
          </p:cNvGraphicFramePr>
          <p:nvPr>
            <p:extLst>
              <p:ext uri="{D42A27DB-BD31-4B8C-83A1-F6EECF244321}">
                <p14:modId xmlns:p14="http://schemas.microsoft.com/office/powerpoint/2010/main" val="2793646232"/>
              </p:ext>
            </p:extLst>
          </p:nvPr>
        </p:nvGraphicFramePr>
        <p:xfrm>
          <a:off x="0" y="13063592"/>
          <a:ext cx="24371300" cy="688984"/>
        </p:xfrm>
        <a:graphic>
          <a:graphicData uri="http://schemas.openxmlformats.org/drawingml/2006/table">
            <a:tbl>
              <a:tblPr firstRow="1" bandRow="1">
                <a:tableStyleId>{5940675A-B579-460E-94D1-54222C63F5DA}</a:tableStyleId>
              </a:tblPr>
              <a:tblGrid>
                <a:gridCol w="4874260">
                  <a:extLst>
                    <a:ext uri="{9D8B030D-6E8A-4147-A177-3AD203B41FA5}">
                      <a16:colId xmlns:a16="http://schemas.microsoft.com/office/drawing/2014/main" val="2562361467"/>
                    </a:ext>
                  </a:extLst>
                </a:gridCol>
                <a:gridCol w="4874260">
                  <a:extLst>
                    <a:ext uri="{9D8B030D-6E8A-4147-A177-3AD203B41FA5}">
                      <a16:colId xmlns:a16="http://schemas.microsoft.com/office/drawing/2014/main" val="938463527"/>
                    </a:ext>
                  </a:extLst>
                </a:gridCol>
                <a:gridCol w="4874260">
                  <a:extLst>
                    <a:ext uri="{9D8B030D-6E8A-4147-A177-3AD203B41FA5}">
                      <a16:colId xmlns:a16="http://schemas.microsoft.com/office/drawing/2014/main" val="1520599154"/>
                    </a:ext>
                  </a:extLst>
                </a:gridCol>
                <a:gridCol w="4874260">
                  <a:extLst>
                    <a:ext uri="{9D8B030D-6E8A-4147-A177-3AD203B41FA5}">
                      <a16:colId xmlns:a16="http://schemas.microsoft.com/office/drawing/2014/main" val="2490029138"/>
                    </a:ext>
                  </a:extLst>
                </a:gridCol>
                <a:gridCol w="4874260">
                  <a:extLst>
                    <a:ext uri="{9D8B030D-6E8A-4147-A177-3AD203B41FA5}">
                      <a16:colId xmlns:a16="http://schemas.microsoft.com/office/drawing/2014/main" val="128232890"/>
                    </a:ext>
                  </a:extLst>
                </a:gridCol>
              </a:tblGrid>
              <a:tr h="688984">
                <a:tc>
                  <a:txBody>
                    <a:bodyPr/>
                    <a:lstStyle/>
                    <a:p>
                      <a:r>
                        <a:rPr lang="en-US" sz="2800" dirty="0">
                          <a:solidFill>
                            <a:sysClr val="windowText" lastClr="000000"/>
                          </a:solidFill>
                        </a:rPr>
                        <a:t>Introduction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r>
                        <a:rPr lang="en-US" sz="2800" dirty="0">
                          <a:solidFill>
                            <a:sysClr val="windowText" lastClr="000000"/>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r>
                        <a:rPr lang="en-US" sz="2800" dirty="0">
                          <a:solidFill>
                            <a:schemeClr val="accent2"/>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r>
                        <a:rPr lang="en-US" sz="2800" dirty="0">
                          <a:solidFill>
                            <a:schemeClr val="accent2"/>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r>
                        <a:rPr lang="en-US" sz="2800" dirty="0">
                          <a:solidFill>
                            <a:schemeClr val="bg1"/>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979840728"/>
                  </a:ext>
                </a:extLst>
              </a:tr>
            </a:tbl>
          </a:graphicData>
        </a:graphic>
      </p:graphicFrame>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TextBox 7"/>
          <p:cNvSpPr txBox="1">
            <a:spLocks noGrp="1"/>
          </p:cNvSpPr>
          <p:nvPr>
            <p:ph type="sldNum" sz="quarter" idx="2"/>
          </p:nvPr>
        </p:nvSpPr>
        <p:spPr>
          <a:xfrm>
            <a:off x="22486457" y="1039540"/>
            <a:ext cx="571668" cy="551145"/>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a:t>
            </a:fld>
            <a:endParaRPr/>
          </a:p>
        </p:txBody>
      </p:sp>
      <p:pic>
        <p:nvPicPr>
          <p:cNvPr id="3" name="Picture 2">
            <a:extLst>
              <a:ext uri="{FF2B5EF4-FFF2-40B4-BE49-F238E27FC236}">
                <a16:creationId xmlns:a16="http://schemas.microsoft.com/office/drawing/2014/main" id="{0FDCD98E-2FA4-1949-BBD8-BB11409E40B0}"/>
              </a:ext>
            </a:extLst>
          </p:cNvPr>
          <p:cNvPicPr>
            <a:picLocks noChangeAspect="1"/>
          </p:cNvPicPr>
          <p:nvPr/>
        </p:nvPicPr>
        <p:blipFill>
          <a:blip r:embed="rId2"/>
          <a:stretch>
            <a:fillRect/>
          </a:stretch>
        </p:blipFill>
        <p:spPr>
          <a:xfrm>
            <a:off x="0" y="-96156"/>
            <a:ext cx="24371300" cy="13851467"/>
          </a:xfrm>
          <a:prstGeom prst="rect">
            <a:avLst/>
          </a:prstGeom>
        </p:spPr>
      </p:pic>
      <p:sp>
        <p:nvSpPr>
          <p:cNvPr id="10" name="Rectangle 13">
            <a:extLst>
              <a:ext uri="{FF2B5EF4-FFF2-40B4-BE49-F238E27FC236}">
                <a16:creationId xmlns:a16="http://schemas.microsoft.com/office/drawing/2014/main" id="{C8B511C9-9CB9-2E46-9FF9-D10901A4285C}"/>
              </a:ext>
            </a:extLst>
          </p:cNvPr>
          <p:cNvSpPr/>
          <p:nvPr/>
        </p:nvSpPr>
        <p:spPr>
          <a:xfrm>
            <a:off x="5714" y="-108250"/>
            <a:ext cx="24365586" cy="13812156"/>
          </a:xfrm>
          <a:prstGeom prst="rect">
            <a:avLst/>
          </a:prstGeom>
          <a:solidFill>
            <a:schemeClr val="accent2">
              <a:alpha val="38446"/>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dirty="0"/>
          </a:p>
        </p:txBody>
      </p:sp>
      <p:grpSp>
        <p:nvGrpSpPr>
          <p:cNvPr id="327" name="Group 1"/>
          <p:cNvGrpSpPr/>
          <p:nvPr/>
        </p:nvGrpSpPr>
        <p:grpSpPr>
          <a:xfrm>
            <a:off x="4791393" y="5175668"/>
            <a:ext cx="14020800" cy="1622160"/>
            <a:chOff x="-6032" y="1735610"/>
            <a:chExt cx="14020800" cy="1622160"/>
          </a:xfrm>
        </p:grpSpPr>
        <p:sp>
          <p:nvSpPr>
            <p:cNvPr id="324" name="TextBox 17"/>
            <p:cNvSpPr txBox="1"/>
            <p:nvPr/>
          </p:nvSpPr>
          <p:spPr>
            <a:xfrm>
              <a:off x="-6032" y="1735610"/>
              <a:ext cx="14020800" cy="144654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ctr">
                <a:defRPr sz="8800" b="1">
                  <a:solidFill>
                    <a:schemeClr val="accent5">
                      <a:hueOff val="-7200000"/>
                      <a:satOff val="-100001"/>
                    </a:schemeClr>
                  </a:solidFill>
                  <a:latin typeface="Montserrat Bold"/>
                  <a:ea typeface="Montserrat Bold"/>
                  <a:cs typeface="Montserrat Bold"/>
                  <a:sym typeface="Montserrat Bold"/>
                </a:defRPr>
              </a:pPr>
              <a:r>
                <a:rPr lang="en-US" dirty="0"/>
                <a:t>Thank you!</a:t>
              </a:r>
              <a:endParaRPr dirty="0"/>
            </a:p>
          </p:txBody>
        </p:sp>
        <p:sp>
          <p:nvSpPr>
            <p:cNvPr id="325" name="Rectangle 21"/>
            <p:cNvSpPr/>
            <p:nvPr/>
          </p:nvSpPr>
          <p:spPr>
            <a:xfrm>
              <a:off x="5143500" y="3261517"/>
              <a:ext cx="3836943" cy="96253"/>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chemeClr val="accent5">
                      <a:hueOff val="-7200000"/>
                      <a:satOff val="-100001"/>
                    </a:schemeClr>
                  </a:solidFill>
                  <a:latin typeface="+mn-lt"/>
                  <a:ea typeface="+mn-ea"/>
                  <a:cs typeface="+mn-cs"/>
                  <a:sym typeface="Montserrat Light"/>
                </a:defRPr>
              </a:pPr>
              <a:endParaRPr/>
            </a:p>
          </p:txBody>
        </p:sp>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3">
            <a:extLst>
              <a:ext uri="{FF2B5EF4-FFF2-40B4-BE49-F238E27FC236}">
                <a16:creationId xmlns:a16="http://schemas.microsoft.com/office/drawing/2014/main" id="{32DE9AB8-BE19-034D-A905-03F1028DE3E9}"/>
              </a:ext>
            </a:extLst>
          </p:cNvPr>
          <p:cNvSpPr/>
          <p:nvPr/>
        </p:nvSpPr>
        <p:spPr>
          <a:xfrm>
            <a:off x="17333218" y="0"/>
            <a:ext cx="7038082" cy="13716000"/>
          </a:xfrm>
          <a:prstGeom prst="rect">
            <a:avLst/>
          </a:prstGeom>
          <a:solidFill>
            <a:schemeClr val="accent1">
              <a:lumMod val="50000"/>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solidFill>
                <a:schemeClr val="accent2"/>
              </a:solidFill>
            </a:endParaRPr>
          </a:p>
        </p:txBody>
      </p:sp>
      <p:pic>
        <p:nvPicPr>
          <p:cNvPr id="4" name="Picture 3">
            <a:extLst>
              <a:ext uri="{FF2B5EF4-FFF2-40B4-BE49-F238E27FC236}">
                <a16:creationId xmlns:a16="http://schemas.microsoft.com/office/drawing/2014/main" id="{47116D73-813B-B846-B586-EED30A820591}"/>
              </a:ext>
            </a:extLst>
          </p:cNvPr>
          <p:cNvPicPr>
            <a:picLocks noChangeAspect="1"/>
          </p:cNvPicPr>
          <p:nvPr/>
        </p:nvPicPr>
        <p:blipFill rotWithShape="1">
          <a:blip r:embed="rId3"/>
          <a:srcRect l="23045" r="23045"/>
          <a:stretch/>
        </p:blipFill>
        <p:spPr>
          <a:xfrm>
            <a:off x="1751322" y="11064240"/>
            <a:ext cx="1905000" cy="1858010"/>
          </a:xfrm>
          <a:prstGeom prst="rect">
            <a:avLst/>
          </a:prstGeom>
        </p:spPr>
      </p:pic>
      <p:pic>
        <p:nvPicPr>
          <p:cNvPr id="5" name="Picture 4">
            <a:extLst>
              <a:ext uri="{FF2B5EF4-FFF2-40B4-BE49-F238E27FC236}">
                <a16:creationId xmlns:a16="http://schemas.microsoft.com/office/drawing/2014/main" id="{1F9EEA16-7B56-804E-897C-8E7B774324F4}"/>
              </a:ext>
            </a:extLst>
          </p:cNvPr>
          <p:cNvPicPr>
            <a:picLocks noChangeAspect="1"/>
          </p:cNvPicPr>
          <p:nvPr/>
        </p:nvPicPr>
        <p:blipFill>
          <a:blip r:embed="rId4"/>
          <a:stretch>
            <a:fillRect/>
          </a:stretch>
        </p:blipFill>
        <p:spPr>
          <a:xfrm>
            <a:off x="1751322" y="4941570"/>
            <a:ext cx="1905000" cy="1905000"/>
          </a:xfrm>
          <a:prstGeom prst="rect">
            <a:avLst/>
          </a:prstGeom>
        </p:spPr>
      </p:pic>
      <p:pic>
        <p:nvPicPr>
          <p:cNvPr id="7" name="Picture 6">
            <a:extLst>
              <a:ext uri="{FF2B5EF4-FFF2-40B4-BE49-F238E27FC236}">
                <a16:creationId xmlns:a16="http://schemas.microsoft.com/office/drawing/2014/main" id="{7B1197E7-A636-A04E-A7F2-40F50F90A613}"/>
              </a:ext>
            </a:extLst>
          </p:cNvPr>
          <p:cNvPicPr>
            <a:picLocks noChangeAspect="1"/>
          </p:cNvPicPr>
          <p:nvPr/>
        </p:nvPicPr>
        <p:blipFill>
          <a:blip r:embed="rId5"/>
          <a:stretch>
            <a:fillRect/>
          </a:stretch>
        </p:blipFill>
        <p:spPr>
          <a:xfrm>
            <a:off x="1751322" y="7966710"/>
            <a:ext cx="1905000" cy="1905000"/>
          </a:xfrm>
          <a:prstGeom prst="rect">
            <a:avLst/>
          </a:prstGeom>
        </p:spPr>
      </p:pic>
      <p:sp>
        <p:nvSpPr>
          <p:cNvPr id="8" name="TextBox 24">
            <a:extLst>
              <a:ext uri="{FF2B5EF4-FFF2-40B4-BE49-F238E27FC236}">
                <a16:creationId xmlns:a16="http://schemas.microsoft.com/office/drawing/2014/main" id="{0866FFD0-701A-FD4B-8ADD-F4D3FCAAE8AD}"/>
              </a:ext>
            </a:extLst>
          </p:cNvPr>
          <p:cNvSpPr txBox="1"/>
          <p:nvPr/>
        </p:nvSpPr>
        <p:spPr>
          <a:xfrm>
            <a:off x="4415724" y="5478571"/>
            <a:ext cx="9025956" cy="830997"/>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9600" b="1">
                <a:solidFill>
                  <a:schemeClr val="accent2"/>
                </a:solidFill>
                <a:latin typeface="Montserrat Bold"/>
                <a:ea typeface="Montserrat Bold"/>
                <a:cs typeface="Montserrat Bold"/>
                <a:sym typeface="Montserrat Bold"/>
              </a:defRPr>
            </a:lvl1pPr>
          </a:lstStyle>
          <a:p>
            <a:r>
              <a:rPr lang="en-SG" sz="4800" dirty="0">
                <a:hlinkClick r:id="rId6">
                  <a:extLst>
                    <a:ext uri="{A12FA001-AC4F-418D-AE19-62706E023703}">
                      <ahyp:hlinkClr xmlns:ahyp="http://schemas.microsoft.com/office/drawing/2018/hyperlinkcolor" val="tx"/>
                    </a:ext>
                  </a:extLst>
                </a:hlinkClick>
              </a:rPr>
              <a:t>github.com/valerielimyh</a:t>
            </a:r>
            <a:endParaRPr sz="4800" dirty="0"/>
          </a:p>
        </p:txBody>
      </p:sp>
      <p:sp>
        <p:nvSpPr>
          <p:cNvPr id="9" name="TextBox 24">
            <a:extLst>
              <a:ext uri="{FF2B5EF4-FFF2-40B4-BE49-F238E27FC236}">
                <a16:creationId xmlns:a16="http://schemas.microsoft.com/office/drawing/2014/main" id="{F67E0DD9-A4AC-DF49-BC49-22EDB2147164}"/>
              </a:ext>
            </a:extLst>
          </p:cNvPr>
          <p:cNvSpPr txBox="1"/>
          <p:nvPr/>
        </p:nvSpPr>
        <p:spPr>
          <a:xfrm>
            <a:off x="4415724" y="8393221"/>
            <a:ext cx="10184196" cy="830997"/>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9600" b="1">
                <a:solidFill>
                  <a:schemeClr val="accent2"/>
                </a:solidFill>
                <a:latin typeface="Montserrat Bold"/>
                <a:ea typeface="Montserrat Bold"/>
                <a:cs typeface="Montserrat Bold"/>
                <a:sym typeface="Montserrat Bold"/>
              </a:defRPr>
            </a:lvl1pPr>
          </a:lstStyle>
          <a:p>
            <a:r>
              <a:rPr lang="en-SG" sz="4800" dirty="0">
                <a:hlinkClick r:id="rId7">
                  <a:extLst>
                    <a:ext uri="{A12FA001-AC4F-418D-AE19-62706E023703}">
                      <ahyp:hlinkClr xmlns:ahyp="http://schemas.microsoft.com/office/drawing/2018/hyperlinkcolor" val="tx"/>
                    </a:ext>
                  </a:extLst>
                </a:hlinkClick>
              </a:rPr>
              <a:t>medium.com/@valerieeelimyh</a:t>
            </a:r>
            <a:endParaRPr sz="4800" dirty="0"/>
          </a:p>
        </p:txBody>
      </p:sp>
      <p:sp>
        <p:nvSpPr>
          <p:cNvPr id="10" name="TextBox 24">
            <a:extLst>
              <a:ext uri="{FF2B5EF4-FFF2-40B4-BE49-F238E27FC236}">
                <a16:creationId xmlns:a16="http://schemas.microsoft.com/office/drawing/2014/main" id="{1670D108-5EFD-ED43-932B-D0A710FC749C}"/>
              </a:ext>
            </a:extLst>
          </p:cNvPr>
          <p:cNvSpPr txBox="1"/>
          <p:nvPr/>
        </p:nvSpPr>
        <p:spPr>
          <a:xfrm>
            <a:off x="4415724" y="11486306"/>
            <a:ext cx="10184196" cy="830997"/>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9600" b="1">
                <a:solidFill>
                  <a:schemeClr val="accent2"/>
                </a:solidFill>
                <a:latin typeface="Montserrat Bold"/>
                <a:ea typeface="Montserrat Bold"/>
                <a:cs typeface="Montserrat Bold"/>
                <a:sym typeface="Montserrat Bold"/>
              </a:defRPr>
            </a:lvl1pPr>
          </a:lstStyle>
          <a:p>
            <a:r>
              <a:rPr lang="en-SG" sz="4800" dirty="0">
                <a:hlinkClick r:id="rId8">
                  <a:extLst>
                    <a:ext uri="{A12FA001-AC4F-418D-AE19-62706E023703}">
                      <ahyp:hlinkClr xmlns:ahyp="http://schemas.microsoft.com/office/drawing/2018/hyperlinkcolor" val="tx"/>
                    </a:ext>
                  </a:extLst>
                </a:hlinkClick>
              </a:rPr>
              <a:t>valerieeelimyh@gmail.com</a:t>
            </a:r>
            <a:endParaRPr lang="en-SG" sz="4800" dirty="0"/>
          </a:p>
        </p:txBody>
      </p:sp>
      <p:pic>
        <p:nvPicPr>
          <p:cNvPr id="12" name="Picture 11" descr="A person in a forest&#13;&#10;&#13;&#10;Description automatically generated">
            <a:extLst>
              <a:ext uri="{FF2B5EF4-FFF2-40B4-BE49-F238E27FC236}">
                <a16:creationId xmlns:a16="http://schemas.microsoft.com/office/drawing/2014/main" id="{A7E687C0-8204-F148-8C1B-0777AE24AD35}"/>
              </a:ext>
            </a:extLst>
          </p:cNvPr>
          <p:cNvPicPr>
            <a:picLocks noChangeAspect="1"/>
          </p:cNvPicPr>
          <p:nvPr/>
        </p:nvPicPr>
        <p:blipFill rotWithShape="1">
          <a:blip r:embed="rId9">
            <a:extLst>
              <a:ext uri="{28A0092B-C50C-407E-A947-70E740481C1C}">
                <a14:useLocalDpi xmlns:a14="http://schemas.microsoft.com/office/drawing/2010/main" val="0"/>
              </a:ext>
            </a:extLst>
          </a:blip>
          <a:srcRect l="21001" t="33359" r="20248" b="1"/>
          <a:stretch/>
        </p:blipFill>
        <p:spPr>
          <a:xfrm>
            <a:off x="17987139" y="3650823"/>
            <a:ext cx="5730240" cy="8666480"/>
          </a:xfrm>
          <a:prstGeom prst="rect">
            <a:avLst/>
          </a:prstGeom>
        </p:spPr>
      </p:pic>
      <p:sp>
        <p:nvSpPr>
          <p:cNvPr id="13" name="TextBox 17">
            <a:extLst>
              <a:ext uri="{FF2B5EF4-FFF2-40B4-BE49-F238E27FC236}">
                <a16:creationId xmlns:a16="http://schemas.microsoft.com/office/drawing/2014/main" id="{26532FD6-074D-A547-A595-86B870790FF2}"/>
              </a:ext>
            </a:extLst>
          </p:cNvPr>
          <p:cNvSpPr txBox="1"/>
          <p:nvPr/>
        </p:nvSpPr>
        <p:spPr>
          <a:xfrm>
            <a:off x="1751322" y="2576304"/>
            <a:ext cx="4859662" cy="132343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8000" b="1">
                <a:solidFill>
                  <a:srgbClr val="000000"/>
                </a:solidFill>
                <a:latin typeface="Montserrat Bold"/>
                <a:ea typeface="Montserrat Bold"/>
                <a:cs typeface="Montserrat Bold"/>
                <a:sym typeface="Montserrat Bold"/>
              </a:defRPr>
            </a:lvl1pPr>
          </a:lstStyle>
          <a:p>
            <a:r>
              <a:rPr lang="en-SG" dirty="0">
                <a:solidFill>
                  <a:schemeClr val="accent2"/>
                </a:solidFill>
              </a:rPr>
              <a:t>Valerie Lim</a:t>
            </a:r>
          </a:p>
        </p:txBody>
      </p:sp>
    </p:spTree>
    <p:extLst>
      <p:ext uri="{BB962C8B-B14F-4D97-AF65-F5344CB8AC3E}">
        <p14:creationId xmlns:p14="http://schemas.microsoft.com/office/powerpoint/2010/main" val="358562677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63F3568-E65C-1642-998E-AE2868DC71D4}"/>
              </a:ext>
            </a:extLst>
          </p:cNvPr>
          <p:cNvSpPr/>
          <p:nvPr/>
        </p:nvSpPr>
        <p:spPr>
          <a:xfrm>
            <a:off x="21978257" y="587829"/>
            <a:ext cx="1567543" cy="1371600"/>
          </a:xfrm>
          <a:prstGeom prst="rect">
            <a:avLst/>
          </a:prstGeom>
          <a:solidFill>
            <a:schemeClr val="accent5">
              <a:hueOff val="-7200000"/>
              <a:satOff val="-100001"/>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7F7F7F"/>
              </a:solidFill>
              <a:effectLst/>
              <a:uFillTx/>
              <a:latin typeface="Calibri"/>
              <a:ea typeface="Calibri"/>
              <a:cs typeface="Calibri"/>
              <a:sym typeface="Calibri"/>
            </a:endParaRPr>
          </a:p>
        </p:txBody>
      </p:sp>
      <p:sp>
        <p:nvSpPr>
          <p:cNvPr id="2" name="Rectangle 13">
            <a:extLst>
              <a:ext uri="{FF2B5EF4-FFF2-40B4-BE49-F238E27FC236}">
                <a16:creationId xmlns:a16="http://schemas.microsoft.com/office/drawing/2014/main" id="{87973B48-4902-8E43-81E8-5041F6B6AE8A}"/>
              </a:ext>
            </a:extLst>
          </p:cNvPr>
          <p:cNvSpPr/>
          <p:nvPr/>
        </p:nvSpPr>
        <p:spPr>
          <a:xfrm>
            <a:off x="0" y="0"/>
            <a:ext cx="24365586" cy="9662160"/>
          </a:xfrm>
          <a:prstGeom prst="rect">
            <a:avLst/>
          </a:prstGeom>
          <a:solidFill>
            <a:schemeClr val="accent1">
              <a:lumMod val="20000"/>
              <a:lumOff val="80000"/>
              <a:alpha val="38446"/>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dirty="0"/>
          </a:p>
        </p:txBody>
      </p:sp>
      <p:sp>
        <p:nvSpPr>
          <p:cNvPr id="3" name="TextBox 24">
            <a:extLst>
              <a:ext uri="{FF2B5EF4-FFF2-40B4-BE49-F238E27FC236}">
                <a16:creationId xmlns:a16="http://schemas.microsoft.com/office/drawing/2014/main" id="{438B996A-6244-A94E-85CA-823566C3BCCE}"/>
              </a:ext>
            </a:extLst>
          </p:cNvPr>
          <p:cNvSpPr txBox="1"/>
          <p:nvPr/>
        </p:nvSpPr>
        <p:spPr>
          <a:xfrm>
            <a:off x="1908647" y="5288340"/>
            <a:ext cx="19955576" cy="156966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9600" b="1">
                <a:solidFill>
                  <a:schemeClr val="accent2"/>
                </a:solidFill>
                <a:latin typeface="Montserrat Bold"/>
                <a:ea typeface="Montserrat Bold"/>
                <a:cs typeface="Montserrat Bold"/>
                <a:sym typeface="Montserrat Bold"/>
              </a:defRPr>
            </a:lvl1pPr>
          </a:lstStyle>
          <a:p>
            <a:r>
              <a:rPr lang="en-US" dirty="0"/>
              <a:t>Questions?</a:t>
            </a:r>
            <a:endParaRPr dirty="0"/>
          </a:p>
        </p:txBody>
      </p:sp>
    </p:spTree>
    <p:extLst>
      <p:ext uri="{BB962C8B-B14F-4D97-AF65-F5344CB8AC3E}">
        <p14:creationId xmlns:p14="http://schemas.microsoft.com/office/powerpoint/2010/main" val="94009202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3EBE3F-B805-854C-B72C-CFF64DC22C9C}"/>
              </a:ext>
            </a:extLst>
          </p:cNvPr>
          <p:cNvSpPr/>
          <p:nvPr/>
        </p:nvSpPr>
        <p:spPr>
          <a:xfrm>
            <a:off x="21978257" y="587829"/>
            <a:ext cx="1567543" cy="1371600"/>
          </a:xfrm>
          <a:prstGeom prst="rect">
            <a:avLst/>
          </a:prstGeom>
          <a:solidFill>
            <a:schemeClr val="accent5">
              <a:hueOff val="-7200000"/>
              <a:satOff val="-100001"/>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7F7F7F"/>
              </a:solidFill>
              <a:effectLst/>
              <a:uFillTx/>
              <a:latin typeface="Calibri"/>
              <a:ea typeface="Calibri"/>
              <a:cs typeface="Calibri"/>
              <a:sym typeface="Calibri"/>
            </a:endParaRPr>
          </a:p>
        </p:txBody>
      </p:sp>
      <p:sp>
        <p:nvSpPr>
          <p:cNvPr id="2" name="Rectangle 13">
            <a:extLst>
              <a:ext uri="{FF2B5EF4-FFF2-40B4-BE49-F238E27FC236}">
                <a16:creationId xmlns:a16="http://schemas.microsoft.com/office/drawing/2014/main" id="{87973B48-4902-8E43-81E8-5041F6B6AE8A}"/>
              </a:ext>
            </a:extLst>
          </p:cNvPr>
          <p:cNvSpPr/>
          <p:nvPr/>
        </p:nvSpPr>
        <p:spPr>
          <a:xfrm>
            <a:off x="0" y="0"/>
            <a:ext cx="24365586" cy="9662160"/>
          </a:xfrm>
          <a:prstGeom prst="rect">
            <a:avLst/>
          </a:prstGeom>
          <a:solidFill>
            <a:schemeClr val="accent1">
              <a:lumMod val="20000"/>
              <a:lumOff val="80000"/>
              <a:alpha val="38446"/>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3" name="TextBox 24">
            <a:extLst>
              <a:ext uri="{FF2B5EF4-FFF2-40B4-BE49-F238E27FC236}">
                <a16:creationId xmlns:a16="http://schemas.microsoft.com/office/drawing/2014/main" id="{438B996A-6244-A94E-85CA-823566C3BCCE}"/>
              </a:ext>
            </a:extLst>
          </p:cNvPr>
          <p:cNvSpPr txBox="1"/>
          <p:nvPr/>
        </p:nvSpPr>
        <p:spPr>
          <a:xfrm>
            <a:off x="1908647" y="5288340"/>
            <a:ext cx="19955576" cy="156966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9600" b="1">
                <a:solidFill>
                  <a:schemeClr val="accent2"/>
                </a:solidFill>
                <a:latin typeface="Montserrat Bold"/>
                <a:ea typeface="Montserrat Bold"/>
                <a:cs typeface="Montserrat Bold"/>
                <a:sym typeface="Montserrat Bold"/>
              </a:defRPr>
            </a:lvl1pPr>
          </a:lstStyle>
          <a:p>
            <a:r>
              <a:rPr lang="en-US" dirty="0"/>
              <a:t>Appendix</a:t>
            </a:r>
            <a:endParaRPr dirty="0"/>
          </a:p>
        </p:txBody>
      </p:sp>
      <p:sp>
        <p:nvSpPr>
          <p:cNvPr id="4" name="Rectangle 23">
            <a:extLst>
              <a:ext uri="{FF2B5EF4-FFF2-40B4-BE49-F238E27FC236}">
                <a16:creationId xmlns:a16="http://schemas.microsoft.com/office/drawing/2014/main" id="{1CDB1B80-DE4D-C847-986E-09D1A5BA2EF1}"/>
              </a:ext>
            </a:extLst>
          </p:cNvPr>
          <p:cNvSpPr/>
          <p:nvPr/>
        </p:nvSpPr>
        <p:spPr>
          <a:xfrm rot="5400000">
            <a:off x="-841457" y="6002561"/>
            <a:ext cx="4284896" cy="141218"/>
          </a:xfrm>
          <a:prstGeom prst="rect">
            <a:avLst/>
          </a:prstGeom>
          <a:solidFill>
            <a:schemeClr val="accent2"/>
          </a:solidFill>
          <a:ln w="12700">
            <a:miter lim="400000"/>
          </a:ln>
        </p:spPr>
        <p:txBody>
          <a:bodyPr lIns="45719" rIns="45719" anchor="ctr"/>
          <a:lstStyle/>
          <a:p>
            <a:pPr algn="ctr">
              <a:defRPr>
                <a:solidFill>
                  <a:srgbClr val="000000"/>
                </a:solidFill>
                <a:latin typeface="+mn-lt"/>
                <a:ea typeface="+mn-ea"/>
                <a:cs typeface="+mn-cs"/>
                <a:sym typeface="Montserrat Light"/>
              </a:defRPr>
            </a:pPr>
            <a:endParaRPr/>
          </a:p>
        </p:txBody>
      </p:sp>
    </p:spTree>
    <p:extLst>
      <p:ext uri="{BB962C8B-B14F-4D97-AF65-F5344CB8AC3E}">
        <p14:creationId xmlns:p14="http://schemas.microsoft.com/office/powerpoint/2010/main" val="381971858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3">
            <a:extLst>
              <a:ext uri="{FF2B5EF4-FFF2-40B4-BE49-F238E27FC236}">
                <a16:creationId xmlns:a16="http://schemas.microsoft.com/office/drawing/2014/main" id="{32DE9AB8-BE19-034D-A905-03F1028DE3E9}"/>
              </a:ext>
            </a:extLst>
          </p:cNvPr>
          <p:cNvSpPr/>
          <p:nvPr/>
        </p:nvSpPr>
        <p:spPr>
          <a:xfrm>
            <a:off x="17333218" y="0"/>
            <a:ext cx="7038082" cy="13716000"/>
          </a:xfrm>
          <a:prstGeom prst="rect">
            <a:avLst/>
          </a:prstGeom>
          <a:solidFill>
            <a:schemeClr val="accent1">
              <a:lumMod val="50000"/>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solidFill>
                <a:schemeClr val="accent2"/>
              </a:solidFill>
            </a:endParaRPr>
          </a:p>
        </p:txBody>
      </p:sp>
      <p:sp>
        <p:nvSpPr>
          <p:cNvPr id="3" name="TextBox 24">
            <a:extLst>
              <a:ext uri="{FF2B5EF4-FFF2-40B4-BE49-F238E27FC236}">
                <a16:creationId xmlns:a16="http://schemas.microsoft.com/office/drawing/2014/main" id="{30CD1D63-976C-9D47-8221-CE5AAFC2D66E}"/>
              </a:ext>
            </a:extLst>
          </p:cNvPr>
          <p:cNvSpPr txBox="1"/>
          <p:nvPr/>
        </p:nvSpPr>
        <p:spPr>
          <a:xfrm>
            <a:off x="896456" y="730347"/>
            <a:ext cx="10862473" cy="1323439"/>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9600" b="1">
                <a:solidFill>
                  <a:schemeClr val="accent2"/>
                </a:solidFill>
                <a:latin typeface="Montserrat Bold"/>
                <a:ea typeface="Montserrat Bold"/>
                <a:cs typeface="Montserrat Bold"/>
                <a:sym typeface="Montserrat Bold"/>
              </a:defRPr>
            </a:lvl1pPr>
          </a:lstStyle>
          <a:p>
            <a:r>
              <a:rPr lang="en-US" sz="8000" dirty="0"/>
              <a:t>Model Comparison </a:t>
            </a:r>
            <a:endParaRPr sz="8000" dirty="0"/>
          </a:p>
        </p:txBody>
      </p:sp>
      <p:graphicFrame>
        <p:nvGraphicFramePr>
          <p:cNvPr id="6" name="Table 5">
            <a:extLst>
              <a:ext uri="{FF2B5EF4-FFF2-40B4-BE49-F238E27FC236}">
                <a16:creationId xmlns:a16="http://schemas.microsoft.com/office/drawing/2014/main" id="{671338FA-8197-EE44-9C46-9652B5EA243B}"/>
              </a:ext>
            </a:extLst>
          </p:cNvPr>
          <p:cNvGraphicFramePr>
            <a:graphicFrameLocks noGrp="1"/>
          </p:cNvGraphicFramePr>
          <p:nvPr>
            <p:extLst>
              <p:ext uri="{D42A27DB-BD31-4B8C-83A1-F6EECF244321}">
                <p14:modId xmlns:p14="http://schemas.microsoft.com/office/powerpoint/2010/main" val="925788783"/>
              </p:ext>
            </p:extLst>
          </p:nvPr>
        </p:nvGraphicFramePr>
        <p:xfrm>
          <a:off x="896456" y="5303520"/>
          <a:ext cx="16247532" cy="3108960"/>
        </p:xfrm>
        <a:graphic>
          <a:graphicData uri="http://schemas.openxmlformats.org/drawingml/2006/table">
            <a:tbl>
              <a:tblPr firstRow="1" bandRow="1">
                <a:tableStyleId>{5940675A-B579-460E-94D1-54222C63F5DA}</a:tableStyleId>
              </a:tblPr>
              <a:tblGrid>
                <a:gridCol w="2321076">
                  <a:extLst>
                    <a:ext uri="{9D8B030D-6E8A-4147-A177-3AD203B41FA5}">
                      <a16:colId xmlns:a16="http://schemas.microsoft.com/office/drawing/2014/main" val="3604158975"/>
                    </a:ext>
                  </a:extLst>
                </a:gridCol>
                <a:gridCol w="2321076">
                  <a:extLst>
                    <a:ext uri="{9D8B030D-6E8A-4147-A177-3AD203B41FA5}">
                      <a16:colId xmlns:a16="http://schemas.microsoft.com/office/drawing/2014/main" val="12555602"/>
                    </a:ext>
                  </a:extLst>
                </a:gridCol>
                <a:gridCol w="2321076">
                  <a:extLst>
                    <a:ext uri="{9D8B030D-6E8A-4147-A177-3AD203B41FA5}">
                      <a16:colId xmlns:a16="http://schemas.microsoft.com/office/drawing/2014/main" val="2764406118"/>
                    </a:ext>
                  </a:extLst>
                </a:gridCol>
                <a:gridCol w="2321076">
                  <a:extLst>
                    <a:ext uri="{9D8B030D-6E8A-4147-A177-3AD203B41FA5}">
                      <a16:colId xmlns:a16="http://schemas.microsoft.com/office/drawing/2014/main" val="2412994623"/>
                    </a:ext>
                  </a:extLst>
                </a:gridCol>
                <a:gridCol w="2321076">
                  <a:extLst>
                    <a:ext uri="{9D8B030D-6E8A-4147-A177-3AD203B41FA5}">
                      <a16:colId xmlns:a16="http://schemas.microsoft.com/office/drawing/2014/main" val="1238381395"/>
                    </a:ext>
                  </a:extLst>
                </a:gridCol>
                <a:gridCol w="2321076">
                  <a:extLst>
                    <a:ext uri="{9D8B030D-6E8A-4147-A177-3AD203B41FA5}">
                      <a16:colId xmlns:a16="http://schemas.microsoft.com/office/drawing/2014/main" val="350016568"/>
                    </a:ext>
                  </a:extLst>
                </a:gridCol>
                <a:gridCol w="2321076">
                  <a:extLst>
                    <a:ext uri="{9D8B030D-6E8A-4147-A177-3AD203B41FA5}">
                      <a16:colId xmlns:a16="http://schemas.microsoft.com/office/drawing/2014/main" val="1375496510"/>
                    </a:ext>
                  </a:extLst>
                </a:gridCol>
              </a:tblGrid>
              <a:tr h="370840">
                <a:tc gridSpan="7">
                  <a:txBody>
                    <a:bodyPr/>
                    <a:lstStyle/>
                    <a:p>
                      <a:r>
                        <a:rPr lang="en-US" b="1" dirty="0">
                          <a:solidFill>
                            <a:schemeClr val="bg1"/>
                          </a:solidFill>
                        </a:rPr>
                        <a:t>Linear Regression Model Performance Comparison</a:t>
                      </a:r>
                    </a:p>
                  </a:txBody>
                  <a:tcPr>
                    <a:solidFill>
                      <a:schemeClr val="accent1">
                        <a:lumMod val="75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745109873"/>
                  </a:ext>
                </a:extLst>
              </a:tr>
              <a:tr h="605085">
                <a:tc>
                  <a:txBody>
                    <a:bodyPr/>
                    <a:lstStyle/>
                    <a:p>
                      <a:pPr marL="0" marR="0" lvl="0" indent="0" algn="ctr" defTabSz="1828433" rtl="0" eaLnBrk="1" fontAlgn="auto" latinLnBrk="0" hangingPunct="1">
                        <a:lnSpc>
                          <a:spcPct val="100000"/>
                        </a:lnSpc>
                        <a:spcBef>
                          <a:spcPts val="0"/>
                        </a:spcBef>
                        <a:spcAft>
                          <a:spcPts val="0"/>
                        </a:spcAft>
                        <a:buClrTx/>
                        <a:buSzTx/>
                        <a:buFontTx/>
                        <a:buNone/>
                        <a:tabLst/>
                        <a:defRPr/>
                      </a:pPr>
                      <a:r>
                        <a:rPr lang="en-US" dirty="0">
                          <a:solidFill>
                            <a:schemeClr val="accent2"/>
                          </a:solidFill>
                        </a:rPr>
                        <a:t>Model Type </a:t>
                      </a:r>
                    </a:p>
                    <a:p>
                      <a:endParaRPr lang="en-US" dirty="0">
                        <a:solidFill>
                          <a:schemeClr val="accent2"/>
                        </a:solidFill>
                      </a:endParaRPr>
                    </a:p>
                  </a:txBody>
                  <a:tcPr/>
                </a:tc>
                <a:tc>
                  <a:txBody>
                    <a:bodyPr/>
                    <a:lstStyle/>
                    <a:p>
                      <a:endParaRPr lang="en-US" dirty="0">
                        <a:solidFill>
                          <a:schemeClr val="accent2"/>
                        </a:solidFill>
                      </a:endParaRPr>
                    </a:p>
                  </a:txBody>
                  <a:tcPr/>
                </a:tc>
                <a:tc>
                  <a:txBody>
                    <a:bodyPr/>
                    <a:lstStyle/>
                    <a:p>
                      <a:pPr marL="0" marR="0" lvl="0" indent="0" algn="ctr" defTabSz="1828433" rtl="0" eaLnBrk="1" fontAlgn="auto" latinLnBrk="0" hangingPunct="1">
                        <a:lnSpc>
                          <a:spcPct val="100000"/>
                        </a:lnSpc>
                        <a:spcBef>
                          <a:spcPts val="0"/>
                        </a:spcBef>
                        <a:spcAft>
                          <a:spcPts val="0"/>
                        </a:spcAft>
                        <a:buClrTx/>
                        <a:buSzTx/>
                        <a:buFontTx/>
                        <a:buNone/>
                        <a:tabLst/>
                        <a:defRPr/>
                      </a:pPr>
                      <a:r>
                        <a:rPr lang="en-US" dirty="0">
                          <a:solidFill>
                            <a:schemeClr val="accent2"/>
                          </a:solidFill>
                        </a:rPr>
                        <a:t>Adjusted R</a:t>
                      </a:r>
                      <a:r>
                        <a:rPr lang="en-US" baseline="30000" dirty="0">
                          <a:solidFill>
                            <a:schemeClr val="accent2"/>
                          </a:solidFill>
                        </a:rPr>
                        <a:t>2</a:t>
                      </a:r>
                    </a:p>
                  </a:txBody>
                  <a:tcPr/>
                </a:tc>
                <a:tc>
                  <a:txBody>
                    <a:bodyPr/>
                    <a:lstStyle/>
                    <a:p>
                      <a:r>
                        <a:rPr lang="en-US" dirty="0">
                          <a:solidFill>
                            <a:schemeClr val="accent2"/>
                          </a:solidFill>
                        </a:rPr>
                        <a:t>RMSE</a:t>
                      </a:r>
                    </a:p>
                  </a:txBody>
                  <a:tcPr/>
                </a:tc>
                <a:tc>
                  <a:txBody>
                    <a:bodyPr/>
                    <a:lstStyle/>
                    <a:p>
                      <a:r>
                        <a:rPr lang="en-US" dirty="0">
                          <a:solidFill>
                            <a:schemeClr val="accent2"/>
                          </a:solidFill>
                        </a:rPr>
                        <a:t>MAE</a:t>
                      </a:r>
                    </a:p>
                  </a:txBody>
                  <a:tcPr/>
                </a:tc>
                <a:tc>
                  <a:txBody>
                    <a:bodyPr/>
                    <a:lstStyle/>
                    <a:p>
                      <a:r>
                        <a:rPr lang="en-US" dirty="0">
                          <a:solidFill>
                            <a:schemeClr val="accent2"/>
                          </a:solidFill>
                        </a:rPr>
                        <a:t>RMSE (exponential)</a:t>
                      </a:r>
                    </a:p>
                  </a:txBody>
                  <a:tcPr/>
                </a:tc>
                <a:tc>
                  <a:txBody>
                    <a:bodyPr/>
                    <a:lstStyle/>
                    <a:p>
                      <a:pPr marL="0" marR="0" lvl="0" indent="0" algn="ctr" defTabSz="1828433" rtl="0" eaLnBrk="1" fontAlgn="auto" latinLnBrk="0" hangingPunct="1">
                        <a:lnSpc>
                          <a:spcPct val="100000"/>
                        </a:lnSpc>
                        <a:spcBef>
                          <a:spcPts val="0"/>
                        </a:spcBef>
                        <a:spcAft>
                          <a:spcPts val="0"/>
                        </a:spcAft>
                        <a:buClrTx/>
                        <a:buSzTx/>
                        <a:buFontTx/>
                        <a:buNone/>
                        <a:tabLst/>
                        <a:defRPr/>
                      </a:pPr>
                      <a:r>
                        <a:rPr lang="en-US" dirty="0">
                          <a:solidFill>
                            <a:schemeClr val="accent2"/>
                          </a:solidFill>
                        </a:rPr>
                        <a:t>MAE (exponential)</a:t>
                      </a:r>
                    </a:p>
                  </a:txBody>
                  <a:tcPr/>
                </a:tc>
                <a:extLst>
                  <a:ext uri="{0D108BD9-81ED-4DB2-BD59-A6C34878D82A}">
                    <a16:rowId xmlns:a16="http://schemas.microsoft.com/office/drawing/2014/main" val="634133965"/>
                  </a:ext>
                </a:extLst>
              </a:tr>
              <a:tr h="370840">
                <a:tc rowSpan="2">
                  <a:txBody>
                    <a:bodyPr/>
                    <a:lstStyle/>
                    <a:p>
                      <a:r>
                        <a:rPr lang="en-US" dirty="0">
                          <a:solidFill>
                            <a:schemeClr val="accent2"/>
                          </a:solidFill>
                        </a:rPr>
                        <a:t>Lasso </a:t>
                      </a:r>
                      <a:r>
                        <a:rPr lang="en-US" dirty="0" err="1">
                          <a:solidFill>
                            <a:schemeClr val="accent2"/>
                          </a:solidFill>
                        </a:rPr>
                        <a:t>Regresison</a:t>
                      </a:r>
                      <a:endParaRPr lang="en-US" dirty="0">
                        <a:solidFill>
                          <a:schemeClr val="accent2"/>
                        </a:solidFill>
                      </a:endParaRPr>
                    </a:p>
                  </a:txBody>
                  <a:tcPr/>
                </a:tc>
                <a:tc>
                  <a:txBody>
                    <a:bodyPr/>
                    <a:lstStyle/>
                    <a:p>
                      <a:r>
                        <a:rPr lang="en-US" dirty="0">
                          <a:solidFill>
                            <a:schemeClr val="accent2"/>
                          </a:solidFill>
                        </a:rPr>
                        <a:t>Validation </a:t>
                      </a:r>
                    </a:p>
                  </a:txBody>
                  <a:tcPr/>
                </a:tc>
                <a:tc>
                  <a:txBody>
                    <a:bodyPr/>
                    <a:lstStyle/>
                    <a:p>
                      <a:r>
                        <a:rPr lang="en-US" dirty="0">
                          <a:solidFill>
                            <a:schemeClr val="accent2"/>
                          </a:solidFill>
                        </a:rPr>
                        <a:t>84%</a:t>
                      </a:r>
                    </a:p>
                  </a:txBody>
                  <a:tcPr/>
                </a:tc>
                <a:tc>
                  <a:txBody>
                    <a:bodyPr/>
                    <a:lstStyle/>
                    <a:p>
                      <a:r>
                        <a:rPr lang="en-US" dirty="0">
                          <a:solidFill>
                            <a:schemeClr val="accent2"/>
                          </a:solidFill>
                        </a:rPr>
                        <a:t>0.12</a:t>
                      </a:r>
                    </a:p>
                  </a:txBody>
                  <a:tcPr/>
                </a:tc>
                <a:tc>
                  <a:txBody>
                    <a:bodyPr/>
                    <a:lstStyle/>
                    <a:p>
                      <a:r>
                        <a:rPr lang="en-US" dirty="0">
                          <a:solidFill>
                            <a:schemeClr val="accent2"/>
                          </a:solidFill>
                        </a:rPr>
                        <a:t>0.10</a:t>
                      </a:r>
                    </a:p>
                  </a:txBody>
                  <a:tcPr/>
                </a:tc>
                <a:tc>
                  <a:txBody>
                    <a:bodyPr/>
                    <a:lstStyle/>
                    <a:p>
                      <a:r>
                        <a:rPr lang="en-US" dirty="0">
                          <a:solidFill>
                            <a:schemeClr val="accent2"/>
                          </a:solidFill>
                        </a:rPr>
                        <a:t>60k</a:t>
                      </a:r>
                    </a:p>
                  </a:txBody>
                  <a:tcPr/>
                </a:tc>
                <a:tc>
                  <a:txBody>
                    <a:bodyPr/>
                    <a:lstStyle/>
                    <a:p>
                      <a:r>
                        <a:rPr lang="en-US" dirty="0">
                          <a:solidFill>
                            <a:schemeClr val="accent2"/>
                          </a:solidFill>
                        </a:rPr>
                        <a:t>46k</a:t>
                      </a:r>
                    </a:p>
                  </a:txBody>
                  <a:tcPr/>
                </a:tc>
                <a:extLst>
                  <a:ext uri="{0D108BD9-81ED-4DB2-BD59-A6C34878D82A}">
                    <a16:rowId xmlns:a16="http://schemas.microsoft.com/office/drawing/2014/main" val="4121471231"/>
                  </a:ext>
                </a:extLst>
              </a:tr>
              <a:tr h="370840">
                <a:tc vMerge="1">
                  <a:txBody>
                    <a:bodyPr/>
                    <a:lstStyle/>
                    <a:p>
                      <a:endParaRPr lang="en-US" dirty="0"/>
                    </a:p>
                  </a:txBody>
                  <a:tcPr/>
                </a:tc>
                <a:tc>
                  <a:txBody>
                    <a:bodyPr/>
                    <a:lstStyle/>
                    <a:p>
                      <a:r>
                        <a:rPr lang="en-US" dirty="0">
                          <a:solidFill>
                            <a:schemeClr val="accent2"/>
                          </a:solidFill>
                        </a:rPr>
                        <a:t>Test</a:t>
                      </a:r>
                    </a:p>
                  </a:txBody>
                  <a:tcPr>
                    <a:solidFill>
                      <a:schemeClr val="accent1">
                        <a:lumMod val="20000"/>
                        <a:lumOff val="80000"/>
                      </a:schemeClr>
                    </a:solidFill>
                  </a:tcPr>
                </a:tc>
                <a:tc>
                  <a:txBody>
                    <a:bodyPr/>
                    <a:lstStyle/>
                    <a:p>
                      <a:r>
                        <a:rPr lang="en-US" dirty="0">
                          <a:solidFill>
                            <a:schemeClr val="accent2"/>
                          </a:solidFill>
                        </a:rPr>
                        <a:t>77%</a:t>
                      </a:r>
                    </a:p>
                  </a:txBody>
                  <a:tcPr>
                    <a:solidFill>
                      <a:schemeClr val="accent1">
                        <a:lumMod val="20000"/>
                        <a:lumOff val="80000"/>
                      </a:schemeClr>
                    </a:solidFill>
                  </a:tcPr>
                </a:tc>
                <a:tc>
                  <a:txBody>
                    <a:bodyPr/>
                    <a:lstStyle/>
                    <a:p>
                      <a:r>
                        <a:rPr lang="en-US" dirty="0">
                          <a:solidFill>
                            <a:schemeClr val="accent2"/>
                          </a:solidFill>
                        </a:rPr>
                        <a:t>0.15</a:t>
                      </a:r>
                    </a:p>
                  </a:txBody>
                  <a:tcPr>
                    <a:solidFill>
                      <a:schemeClr val="accent1">
                        <a:lumMod val="20000"/>
                        <a:lumOff val="80000"/>
                      </a:schemeClr>
                    </a:solidFill>
                  </a:tcPr>
                </a:tc>
                <a:tc>
                  <a:txBody>
                    <a:bodyPr/>
                    <a:lstStyle/>
                    <a:p>
                      <a:r>
                        <a:rPr lang="en-US" dirty="0">
                          <a:solidFill>
                            <a:schemeClr val="accent2"/>
                          </a:solidFill>
                        </a:rPr>
                        <a:t>0.10</a:t>
                      </a:r>
                    </a:p>
                  </a:txBody>
                  <a:tcPr>
                    <a:solidFill>
                      <a:schemeClr val="accent1">
                        <a:lumMod val="20000"/>
                        <a:lumOff val="80000"/>
                      </a:schemeClr>
                    </a:solidFill>
                  </a:tcPr>
                </a:tc>
                <a:tc>
                  <a:txBody>
                    <a:bodyPr/>
                    <a:lstStyle/>
                    <a:p>
                      <a:r>
                        <a:rPr lang="en-US" dirty="0">
                          <a:solidFill>
                            <a:schemeClr val="accent2"/>
                          </a:solidFill>
                        </a:rPr>
                        <a:t>74k</a:t>
                      </a:r>
                    </a:p>
                  </a:txBody>
                  <a:tcPr>
                    <a:solidFill>
                      <a:schemeClr val="accent1">
                        <a:lumMod val="20000"/>
                        <a:lumOff val="80000"/>
                      </a:schemeClr>
                    </a:solidFill>
                  </a:tcPr>
                </a:tc>
                <a:tc>
                  <a:txBody>
                    <a:bodyPr/>
                    <a:lstStyle/>
                    <a:p>
                      <a:r>
                        <a:rPr lang="en-US" dirty="0">
                          <a:solidFill>
                            <a:schemeClr val="accent2"/>
                          </a:solidFill>
                        </a:rPr>
                        <a:t>52k</a:t>
                      </a:r>
                    </a:p>
                  </a:txBody>
                  <a:tcPr>
                    <a:solidFill>
                      <a:schemeClr val="accent1">
                        <a:lumMod val="20000"/>
                        <a:lumOff val="80000"/>
                      </a:schemeClr>
                    </a:solidFill>
                  </a:tcPr>
                </a:tc>
                <a:extLst>
                  <a:ext uri="{0D108BD9-81ED-4DB2-BD59-A6C34878D82A}">
                    <a16:rowId xmlns:a16="http://schemas.microsoft.com/office/drawing/2014/main" val="2868604254"/>
                  </a:ext>
                </a:extLst>
              </a:tr>
              <a:tr h="370840">
                <a:tc rowSpan="2">
                  <a:txBody>
                    <a:bodyPr/>
                    <a:lstStyle/>
                    <a:p>
                      <a:r>
                        <a:rPr lang="en-US" dirty="0">
                          <a:solidFill>
                            <a:schemeClr val="accent2"/>
                          </a:solidFill>
                        </a:rPr>
                        <a:t>Ordinary Least Square</a:t>
                      </a:r>
                    </a:p>
                  </a:txBody>
                  <a:tcPr/>
                </a:tc>
                <a:tc>
                  <a:txBody>
                    <a:bodyPr/>
                    <a:lstStyle/>
                    <a:p>
                      <a:r>
                        <a:rPr lang="en-US" dirty="0">
                          <a:solidFill>
                            <a:schemeClr val="accent2"/>
                          </a:solidFill>
                        </a:rPr>
                        <a:t>Validation </a:t>
                      </a:r>
                    </a:p>
                  </a:txBody>
                  <a:tcPr/>
                </a:tc>
                <a:tc>
                  <a:txBody>
                    <a:bodyPr/>
                    <a:lstStyle/>
                    <a:p>
                      <a:r>
                        <a:rPr lang="en-US" dirty="0">
                          <a:solidFill>
                            <a:schemeClr val="accent2"/>
                          </a:solidFill>
                        </a:rPr>
                        <a:t>84%</a:t>
                      </a:r>
                    </a:p>
                  </a:txBody>
                  <a:tcPr/>
                </a:tc>
                <a:tc>
                  <a:txBody>
                    <a:bodyPr/>
                    <a:lstStyle/>
                    <a:p>
                      <a:r>
                        <a:rPr lang="en-US" dirty="0">
                          <a:solidFill>
                            <a:schemeClr val="accent2"/>
                          </a:solidFill>
                        </a:rPr>
                        <a:t>0.12</a:t>
                      </a:r>
                    </a:p>
                  </a:txBody>
                  <a:tcPr/>
                </a:tc>
                <a:tc>
                  <a:txBody>
                    <a:bodyPr/>
                    <a:lstStyle/>
                    <a:p>
                      <a:r>
                        <a:rPr lang="en-US" dirty="0">
                          <a:solidFill>
                            <a:schemeClr val="accent2"/>
                          </a:solidFill>
                        </a:rPr>
                        <a:t>0.10</a:t>
                      </a:r>
                    </a:p>
                  </a:txBody>
                  <a:tcPr/>
                </a:tc>
                <a:tc>
                  <a:txBody>
                    <a:bodyPr/>
                    <a:lstStyle/>
                    <a:p>
                      <a:r>
                        <a:rPr lang="en-US" dirty="0">
                          <a:solidFill>
                            <a:schemeClr val="accent2"/>
                          </a:solidFill>
                        </a:rPr>
                        <a:t>61k</a:t>
                      </a:r>
                    </a:p>
                  </a:txBody>
                  <a:tcPr/>
                </a:tc>
                <a:tc>
                  <a:txBody>
                    <a:bodyPr/>
                    <a:lstStyle/>
                    <a:p>
                      <a:r>
                        <a:rPr lang="en-US" dirty="0">
                          <a:solidFill>
                            <a:schemeClr val="accent2"/>
                          </a:solidFill>
                        </a:rPr>
                        <a:t>45k</a:t>
                      </a:r>
                    </a:p>
                  </a:txBody>
                  <a:tcPr/>
                </a:tc>
                <a:extLst>
                  <a:ext uri="{0D108BD9-81ED-4DB2-BD59-A6C34878D82A}">
                    <a16:rowId xmlns:a16="http://schemas.microsoft.com/office/drawing/2014/main" val="1422009118"/>
                  </a:ext>
                </a:extLst>
              </a:tr>
              <a:tr h="370840">
                <a:tc vMerge="1">
                  <a:txBody>
                    <a:bodyPr/>
                    <a:lstStyle/>
                    <a:p>
                      <a:endParaRPr lang="en-US" dirty="0"/>
                    </a:p>
                  </a:txBody>
                  <a:tcPr/>
                </a:tc>
                <a:tc>
                  <a:txBody>
                    <a:bodyPr/>
                    <a:lstStyle/>
                    <a:p>
                      <a:r>
                        <a:rPr lang="en-US" dirty="0">
                          <a:solidFill>
                            <a:schemeClr val="accent2"/>
                          </a:solidFill>
                        </a:rPr>
                        <a:t>Test</a:t>
                      </a:r>
                    </a:p>
                  </a:txBody>
                  <a:tcPr>
                    <a:solidFill>
                      <a:schemeClr val="accent1">
                        <a:lumMod val="20000"/>
                        <a:lumOff val="80000"/>
                      </a:schemeClr>
                    </a:solidFill>
                  </a:tcPr>
                </a:tc>
                <a:tc>
                  <a:txBody>
                    <a:bodyPr/>
                    <a:lstStyle/>
                    <a:p>
                      <a:r>
                        <a:rPr lang="en-US" dirty="0">
                          <a:solidFill>
                            <a:schemeClr val="accent2"/>
                          </a:solidFill>
                        </a:rPr>
                        <a:t>84%</a:t>
                      </a:r>
                    </a:p>
                  </a:txBody>
                  <a:tcPr>
                    <a:solidFill>
                      <a:schemeClr val="accent1">
                        <a:lumMod val="20000"/>
                        <a:lumOff val="80000"/>
                      </a:schemeClr>
                    </a:solidFill>
                  </a:tcPr>
                </a:tc>
                <a:tc>
                  <a:txBody>
                    <a:bodyPr/>
                    <a:lstStyle/>
                    <a:p>
                      <a:r>
                        <a:rPr lang="en-US" dirty="0">
                          <a:solidFill>
                            <a:schemeClr val="accent2"/>
                          </a:solidFill>
                        </a:rPr>
                        <a:t>0.15</a:t>
                      </a:r>
                    </a:p>
                  </a:txBody>
                  <a:tcPr>
                    <a:solidFill>
                      <a:schemeClr val="accent1">
                        <a:lumMod val="20000"/>
                        <a:lumOff val="80000"/>
                      </a:schemeClr>
                    </a:solidFill>
                  </a:tcPr>
                </a:tc>
                <a:tc>
                  <a:txBody>
                    <a:bodyPr/>
                    <a:lstStyle/>
                    <a:p>
                      <a:r>
                        <a:rPr lang="en-US" dirty="0">
                          <a:solidFill>
                            <a:schemeClr val="accent2"/>
                          </a:solidFill>
                        </a:rPr>
                        <a:t>0.10</a:t>
                      </a:r>
                    </a:p>
                  </a:txBody>
                  <a:tcPr>
                    <a:solidFill>
                      <a:schemeClr val="accent1">
                        <a:lumMod val="20000"/>
                        <a:lumOff val="80000"/>
                      </a:schemeClr>
                    </a:solidFill>
                  </a:tcPr>
                </a:tc>
                <a:tc>
                  <a:txBody>
                    <a:bodyPr/>
                    <a:lstStyle/>
                    <a:p>
                      <a:r>
                        <a:rPr lang="en-US" dirty="0">
                          <a:solidFill>
                            <a:schemeClr val="accent2"/>
                          </a:solidFill>
                        </a:rPr>
                        <a:t>72k</a:t>
                      </a:r>
                    </a:p>
                  </a:txBody>
                  <a:tcPr>
                    <a:solidFill>
                      <a:schemeClr val="accent1">
                        <a:lumMod val="20000"/>
                        <a:lumOff val="80000"/>
                      </a:schemeClr>
                    </a:solidFill>
                  </a:tcPr>
                </a:tc>
                <a:tc>
                  <a:txBody>
                    <a:bodyPr/>
                    <a:lstStyle/>
                    <a:p>
                      <a:r>
                        <a:rPr lang="en-US" dirty="0">
                          <a:solidFill>
                            <a:schemeClr val="accent2"/>
                          </a:solidFill>
                        </a:rPr>
                        <a:t>50k</a:t>
                      </a:r>
                    </a:p>
                  </a:txBody>
                  <a:tcPr>
                    <a:solidFill>
                      <a:schemeClr val="accent1">
                        <a:lumMod val="20000"/>
                        <a:lumOff val="80000"/>
                      </a:schemeClr>
                    </a:solidFill>
                  </a:tcPr>
                </a:tc>
                <a:extLst>
                  <a:ext uri="{0D108BD9-81ED-4DB2-BD59-A6C34878D82A}">
                    <a16:rowId xmlns:a16="http://schemas.microsoft.com/office/drawing/2014/main" val="1341004559"/>
                  </a:ext>
                </a:extLst>
              </a:tr>
            </a:tbl>
          </a:graphicData>
        </a:graphic>
      </p:graphicFrame>
    </p:spTree>
    <p:extLst>
      <p:ext uri="{BB962C8B-B14F-4D97-AF65-F5344CB8AC3E}">
        <p14:creationId xmlns:p14="http://schemas.microsoft.com/office/powerpoint/2010/main" val="120926065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3;&#10;&#13;&#10;Description automatically generated">
            <a:extLst>
              <a:ext uri="{FF2B5EF4-FFF2-40B4-BE49-F238E27FC236}">
                <a16:creationId xmlns:a16="http://schemas.microsoft.com/office/drawing/2014/main" id="{968EFF8D-4F70-E047-921F-8348F6425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456" y="2742316"/>
            <a:ext cx="16000066" cy="9013778"/>
          </a:xfrm>
          <a:prstGeom prst="rect">
            <a:avLst/>
          </a:prstGeom>
        </p:spPr>
      </p:pic>
      <p:sp>
        <p:nvSpPr>
          <p:cNvPr id="7" name="TextBox 24">
            <a:extLst>
              <a:ext uri="{FF2B5EF4-FFF2-40B4-BE49-F238E27FC236}">
                <a16:creationId xmlns:a16="http://schemas.microsoft.com/office/drawing/2014/main" id="{A80A90CA-4F0C-AC49-BFF6-E31E84B4B03B}"/>
              </a:ext>
            </a:extLst>
          </p:cNvPr>
          <p:cNvSpPr txBox="1"/>
          <p:nvPr/>
        </p:nvSpPr>
        <p:spPr>
          <a:xfrm>
            <a:off x="896456" y="730347"/>
            <a:ext cx="10862473" cy="1323439"/>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9600" b="1">
                <a:solidFill>
                  <a:schemeClr val="accent2"/>
                </a:solidFill>
                <a:latin typeface="Montserrat Bold"/>
                <a:ea typeface="Montserrat Bold"/>
                <a:cs typeface="Montserrat Bold"/>
                <a:sym typeface="Montserrat Bold"/>
              </a:defRPr>
            </a:lvl1pPr>
          </a:lstStyle>
          <a:p>
            <a:r>
              <a:rPr lang="en-US" sz="8000" dirty="0"/>
              <a:t>OLS summary statistics</a:t>
            </a:r>
            <a:endParaRPr sz="8000" dirty="0"/>
          </a:p>
        </p:txBody>
      </p:sp>
      <p:sp>
        <p:nvSpPr>
          <p:cNvPr id="8" name="Rectangle 13">
            <a:extLst>
              <a:ext uri="{FF2B5EF4-FFF2-40B4-BE49-F238E27FC236}">
                <a16:creationId xmlns:a16="http://schemas.microsoft.com/office/drawing/2014/main" id="{A7B93B71-B8E8-BC4E-A40D-C11D472E954C}"/>
              </a:ext>
            </a:extLst>
          </p:cNvPr>
          <p:cNvSpPr/>
          <p:nvPr/>
        </p:nvSpPr>
        <p:spPr>
          <a:xfrm>
            <a:off x="17333218" y="0"/>
            <a:ext cx="7038082" cy="13716000"/>
          </a:xfrm>
          <a:prstGeom prst="rect">
            <a:avLst/>
          </a:prstGeom>
          <a:solidFill>
            <a:schemeClr val="accent1">
              <a:lumMod val="50000"/>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solidFill>
                <a:schemeClr val="accent2"/>
              </a:solidFill>
            </a:endParaRPr>
          </a:p>
        </p:txBody>
      </p:sp>
    </p:spTree>
    <p:extLst>
      <p:ext uri="{BB962C8B-B14F-4D97-AF65-F5344CB8AC3E}">
        <p14:creationId xmlns:p14="http://schemas.microsoft.com/office/powerpoint/2010/main" val="44004906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a:spLocks noGrp="1"/>
          </p:cNvSpPr>
          <p:nvPr>
            <p:ph type="sldNum" sz="quarter" idx="2"/>
          </p:nvPr>
        </p:nvSpPr>
        <p:spPr>
          <a:xfrm>
            <a:off x="22580487" y="1039540"/>
            <a:ext cx="383607" cy="551145"/>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a:t>
            </a:fld>
            <a:endParaRPr/>
          </a:p>
        </p:txBody>
      </p:sp>
      <p:sp>
        <p:nvSpPr>
          <p:cNvPr id="32" name="Rectangle 25"/>
          <p:cNvSpPr/>
          <p:nvPr/>
        </p:nvSpPr>
        <p:spPr>
          <a:xfrm>
            <a:off x="-12407" y="-30769"/>
            <a:ext cx="24377650" cy="13716000"/>
          </a:xfrm>
          <a:prstGeom prst="rect">
            <a:avLst/>
          </a:prstGeom>
          <a:solidFill>
            <a:schemeClr val="accent1">
              <a:lumMod val="20000"/>
              <a:lumOff val="80000"/>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dirty="0"/>
          </a:p>
        </p:txBody>
      </p:sp>
      <p:sp>
        <p:nvSpPr>
          <p:cNvPr id="33" name="Rectangle 28"/>
          <p:cNvSpPr/>
          <p:nvPr/>
        </p:nvSpPr>
        <p:spPr>
          <a:xfrm>
            <a:off x="-9738" y="8713693"/>
            <a:ext cx="6111227" cy="5002307"/>
          </a:xfrm>
          <a:prstGeom prst="rect">
            <a:avLst/>
          </a:prstGeom>
          <a:solidFill>
            <a:schemeClr val="accent1">
              <a:lumMod val="40000"/>
              <a:lumOff val="60000"/>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34" name="Rectangle 29"/>
          <p:cNvSpPr/>
          <p:nvPr/>
        </p:nvSpPr>
        <p:spPr>
          <a:xfrm>
            <a:off x="6094412" y="3792006"/>
            <a:ext cx="6094414" cy="5002307"/>
          </a:xfrm>
          <a:prstGeom prst="rect">
            <a:avLst/>
          </a:prstGeom>
          <a:solidFill>
            <a:schemeClr val="accent5">
              <a:hueOff val="-7200000"/>
              <a:satOff val="-100001"/>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dirty="0"/>
          </a:p>
        </p:txBody>
      </p:sp>
      <p:sp>
        <p:nvSpPr>
          <p:cNvPr id="35" name="Rectangle 37"/>
          <p:cNvSpPr/>
          <p:nvPr/>
        </p:nvSpPr>
        <p:spPr>
          <a:xfrm>
            <a:off x="12176418" y="8713693"/>
            <a:ext cx="6094415" cy="5002307"/>
          </a:xfrm>
          <a:prstGeom prst="rect">
            <a:avLst/>
          </a:prstGeom>
          <a:solidFill>
            <a:schemeClr val="accent5">
              <a:hueOff val="-7200000"/>
              <a:satOff val="-100001"/>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37" name="Rectangle 13"/>
          <p:cNvSpPr/>
          <p:nvPr/>
        </p:nvSpPr>
        <p:spPr>
          <a:xfrm>
            <a:off x="6083232" y="8752135"/>
            <a:ext cx="6094415" cy="5002307"/>
          </a:xfrm>
          <a:prstGeom prst="rect">
            <a:avLst/>
          </a:prstGeom>
          <a:solidFill>
            <a:schemeClr val="accent3"/>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39" name="Rectangle 35"/>
          <p:cNvSpPr/>
          <p:nvPr/>
        </p:nvSpPr>
        <p:spPr>
          <a:xfrm>
            <a:off x="-1" y="3776702"/>
            <a:ext cx="6094415" cy="5002307"/>
          </a:xfrm>
          <a:prstGeom prst="rect">
            <a:avLst/>
          </a:prstGeom>
          <a:solidFill>
            <a:schemeClr val="accent1">
              <a:lumMod val="75000"/>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40" name="TextBox 34"/>
          <p:cNvSpPr txBox="1"/>
          <p:nvPr/>
        </p:nvSpPr>
        <p:spPr>
          <a:xfrm>
            <a:off x="6746151" y="964978"/>
            <a:ext cx="10885350" cy="1862048"/>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11500" b="1">
                <a:solidFill>
                  <a:schemeClr val="accent5">
                    <a:hueOff val="-7200000"/>
                    <a:satOff val="-100001"/>
                  </a:schemeClr>
                </a:solidFill>
                <a:latin typeface="Montserrat Bold"/>
                <a:ea typeface="Montserrat Bold"/>
                <a:cs typeface="Montserrat Bold"/>
                <a:sym typeface="Montserrat Bold"/>
              </a:defRPr>
            </a:lvl1pPr>
          </a:lstStyle>
          <a:p>
            <a:r>
              <a:rPr dirty="0">
                <a:solidFill>
                  <a:schemeClr val="accent2"/>
                </a:solidFill>
              </a:rPr>
              <a:t>Table of Contents</a:t>
            </a:r>
          </a:p>
        </p:txBody>
      </p:sp>
      <p:sp>
        <p:nvSpPr>
          <p:cNvPr id="41" name="Shape 2546"/>
          <p:cNvSpPr/>
          <p:nvPr/>
        </p:nvSpPr>
        <p:spPr>
          <a:xfrm>
            <a:off x="8780786" y="5220044"/>
            <a:ext cx="1214608" cy="993772"/>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1"/>
          </a:solidFill>
          <a:ln w="12700">
            <a:miter lim="400000"/>
          </a:ln>
        </p:spPr>
        <p:txBody>
          <a:bodyPr lIns="45719" rIns="45719" anchor="ctr"/>
          <a:lstStyle/>
          <a:p>
            <a:pPr defTabSz="457062">
              <a:defRPr sz="2900">
                <a:solidFill>
                  <a:schemeClr val="accent5">
                    <a:hueOff val="-7200000"/>
                    <a:satOff val="-100001"/>
                  </a:schemeClr>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Rectangle 31"/>
          <p:cNvSpPr txBox="1"/>
          <p:nvPr/>
        </p:nvSpPr>
        <p:spPr>
          <a:xfrm>
            <a:off x="7417450" y="6683393"/>
            <a:ext cx="3863491" cy="61247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lnSpc>
                <a:spcPts val="4000"/>
              </a:lnSpc>
              <a:defRPr sz="4000">
                <a:solidFill>
                  <a:srgbClr val="000000"/>
                </a:solidFill>
                <a:latin typeface="Montserrat Bold"/>
                <a:ea typeface="Montserrat Bold"/>
                <a:cs typeface="Montserrat Bold"/>
                <a:sym typeface="Montserrat Bold"/>
              </a:defRPr>
            </a:lvl1pPr>
          </a:lstStyle>
          <a:p>
            <a:r>
              <a:rPr lang="en-US" dirty="0">
                <a:solidFill>
                  <a:srgbClr val="434343"/>
                </a:solidFill>
                <a:latin typeface="Proxima Nova"/>
                <a:ea typeface="Proxima Nova"/>
                <a:cs typeface="Proxima Nova"/>
                <a:sym typeface="Proxima Nova"/>
              </a:rPr>
              <a:t>Methodology</a:t>
            </a:r>
            <a:endParaRPr dirty="0"/>
          </a:p>
        </p:txBody>
      </p:sp>
      <p:sp>
        <p:nvSpPr>
          <p:cNvPr id="45" name="Shape 2535"/>
          <p:cNvSpPr/>
          <p:nvPr/>
        </p:nvSpPr>
        <p:spPr>
          <a:xfrm>
            <a:off x="2373827" y="5107153"/>
            <a:ext cx="993773" cy="1214650"/>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6"/>
                </a:lnTo>
                <a:lnTo>
                  <a:pt x="13928" y="8836"/>
                </a:lnTo>
                <a:cubicBezTo>
                  <a:pt x="13928" y="8836"/>
                  <a:pt x="10800" y="8836"/>
                  <a:pt x="10800" y="8836"/>
                </a:cubicBezTo>
                <a:close/>
                <a:moveTo>
                  <a:pt x="14400" y="19636"/>
                </a:moveTo>
                <a:cubicBezTo>
                  <a:pt x="14400" y="20178"/>
                  <a:pt x="13862" y="20617"/>
                  <a:pt x="13200" y="20617"/>
                </a:cubicBezTo>
                <a:lnTo>
                  <a:pt x="2400" y="20617"/>
                </a:lnTo>
                <a:cubicBezTo>
                  <a:pt x="1738" y="20617"/>
                  <a:pt x="1200" y="20178"/>
                  <a:pt x="1200" y="19636"/>
                </a:cubicBezTo>
                <a:lnTo>
                  <a:pt x="1200" y="6872"/>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2"/>
                </a:cubicBezTo>
                <a:lnTo>
                  <a:pt x="0" y="19636"/>
                </a:lnTo>
                <a:cubicBezTo>
                  <a:pt x="0" y="20720"/>
                  <a:pt x="1075" y="21600"/>
                  <a:pt x="2400" y="21600"/>
                </a:cubicBezTo>
                <a:lnTo>
                  <a:pt x="13200" y="21600"/>
                </a:lnTo>
                <a:cubicBezTo>
                  <a:pt x="14525" y="21600"/>
                  <a:pt x="15600" y="20720"/>
                  <a:pt x="15600" y="19636"/>
                </a:cubicBezTo>
                <a:lnTo>
                  <a:pt x="15600" y="8836"/>
                </a:lnTo>
                <a:lnTo>
                  <a:pt x="11400" y="4909"/>
                </a:lnTo>
                <a:cubicBezTo>
                  <a:pt x="11400" y="4909"/>
                  <a:pt x="2400" y="4909"/>
                  <a:pt x="2400" y="4909"/>
                </a:cubicBezTo>
                <a:close/>
                <a:moveTo>
                  <a:pt x="16800" y="3927"/>
                </a:moveTo>
                <a:lnTo>
                  <a:pt x="16800" y="1058"/>
                </a:lnTo>
                <a:lnTo>
                  <a:pt x="19928" y="3927"/>
                </a:lnTo>
                <a:cubicBezTo>
                  <a:pt x="19928" y="3927"/>
                  <a:pt x="16800" y="3927"/>
                  <a:pt x="16800" y="3927"/>
                </a:cubicBezTo>
                <a:close/>
                <a:moveTo>
                  <a:pt x="17400" y="0"/>
                </a:moveTo>
                <a:lnTo>
                  <a:pt x="8400" y="0"/>
                </a:lnTo>
                <a:cubicBezTo>
                  <a:pt x="7075" y="0"/>
                  <a:pt x="6000" y="879"/>
                  <a:pt x="6000" y="1964"/>
                </a:cubicBezTo>
                <a:lnTo>
                  <a:pt x="6000" y="3436"/>
                </a:lnTo>
                <a:cubicBezTo>
                  <a:pt x="6000" y="3708"/>
                  <a:pt x="6269" y="3927"/>
                  <a:pt x="6600" y="3927"/>
                </a:cubicBezTo>
                <a:cubicBezTo>
                  <a:pt x="6931"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9" y="15709"/>
                  <a:pt x="16800" y="15929"/>
                  <a:pt x="16800" y="16199"/>
                </a:cubicBezTo>
                <a:cubicBezTo>
                  <a:pt x="16800" y="16471"/>
                  <a:pt x="17069" y="16690"/>
                  <a:pt x="17400" y="16690"/>
                </a:cubicBezTo>
                <a:lnTo>
                  <a:pt x="19200" y="16690"/>
                </a:lnTo>
                <a:cubicBezTo>
                  <a:pt x="20525" y="16690"/>
                  <a:pt x="21600" y="15811"/>
                  <a:pt x="21600" y="14727"/>
                </a:cubicBezTo>
                <a:lnTo>
                  <a:pt x="21600" y="3927"/>
                </a:lnTo>
                <a:cubicBezTo>
                  <a:pt x="21600" y="3927"/>
                  <a:pt x="17400" y="0"/>
                  <a:pt x="17400" y="0"/>
                </a:cubicBezTo>
                <a:close/>
              </a:path>
            </a:pathLst>
          </a:custGeom>
          <a:solidFill>
            <a:schemeClr val="accent5">
              <a:hueOff val="-7200000"/>
              <a:satOff val="-100001"/>
            </a:schemeClr>
          </a:solidFill>
          <a:ln w="12700">
            <a:miter lim="400000"/>
          </a:ln>
        </p:spPr>
        <p:txBody>
          <a:bodyPr lIns="45719" rIns="45719" anchor="ctr"/>
          <a:lstStyle/>
          <a:p>
            <a:pPr defTabSz="457062">
              <a:defRPr sz="2900">
                <a:solidFill>
                  <a:schemeClr val="accent5">
                    <a:hueOff val="-7200000"/>
                    <a:satOff val="-100001"/>
                  </a:schemeClr>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 name="Rectangle 24"/>
          <p:cNvSpPr txBox="1"/>
          <p:nvPr/>
        </p:nvSpPr>
        <p:spPr>
          <a:xfrm>
            <a:off x="938969" y="6685637"/>
            <a:ext cx="3863492" cy="61247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a:lnSpc>
                <a:spcPts val="4000"/>
              </a:lnSpc>
              <a:defRPr sz="4000">
                <a:solidFill>
                  <a:schemeClr val="accent5">
                    <a:hueOff val="-7200000"/>
                    <a:satOff val="-100001"/>
                  </a:schemeClr>
                </a:solidFill>
                <a:latin typeface="Montserrat Bold"/>
                <a:ea typeface="Montserrat Bold"/>
                <a:cs typeface="Montserrat Bold"/>
                <a:sym typeface="Montserrat Bold"/>
              </a:defRPr>
            </a:pPr>
            <a:r>
              <a:rPr dirty="0"/>
              <a:t>Introduc</a:t>
            </a:r>
            <a:r>
              <a:rPr lang="en-US" dirty="0"/>
              <a:t>tion</a:t>
            </a:r>
            <a:endParaRPr dirty="0"/>
          </a:p>
        </p:txBody>
      </p:sp>
      <p:sp>
        <p:nvSpPr>
          <p:cNvPr id="52" name="Shape 2546"/>
          <p:cNvSpPr/>
          <p:nvPr/>
        </p:nvSpPr>
        <p:spPr>
          <a:xfrm>
            <a:off x="8534316" y="9707381"/>
            <a:ext cx="1214608" cy="993773"/>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5">
              <a:hueOff val="-7200000"/>
              <a:satOff val="-100001"/>
            </a:schemeClr>
          </a:solidFill>
          <a:ln w="12700">
            <a:miter lim="400000"/>
          </a:ln>
        </p:spPr>
        <p:txBody>
          <a:bodyPr lIns="45719" rIns="45719" anchor="ctr"/>
          <a:lstStyle/>
          <a:p>
            <a:pPr defTabSz="457062">
              <a:defRPr sz="2900">
                <a:solidFill>
                  <a:schemeClr val="accent5">
                    <a:hueOff val="-7200000"/>
                    <a:satOff val="-100001"/>
                  </a:schemeClr>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3" name="Shape 2559"/>
          <p:cNvSpPr/>
          <p:nvPr/>
        </p:nvSpPr>
        <p:spPr>
          <a:xfrm>
            <a:off x="14628727" y="9707381"/>
            <a:ext cx="1214608" cy="993773"/>
          </a:xfrm>
          <a:custGeom>
            <a:avLst/>
            <a:gdLst/>
            <a:ahLst/>
            <a:cxnLst>
              <a:cxn ang="0">
                <a:pos x="wd2" y="hd2"/>
              </a:cxn>
              <a:cxn ang="5400000">
                <a:pos x="wd2" y="hd2"/>
              </a:cxn>
              <a:cxn ang="10800000">
                <a:pos x="wd2" y="hd2"/>
              </a:cxn>
              <a:cxn ang="16200000">
                <a:pos x="wd2" y="hd2"/>
              </a:cxn>
            </a:cxnLst>
            <a:rect l="0" t="0" r="r" b="b"/>
            <a:pathLst>
              <a:path w="21600" h="21600" extrusionOk="0">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0"/>
                  <a:pt x="982" y="16800"/>
                </a:cubicBezTo>
                <a:lnTo>
                  <a:pt x="2455" y="16800"/>
                </a:lnTo>
                <a:cubicBezTo>
                  <a:pt x="2725" y="16800"/>
                  <a:pt x="2945" y="16532"/>
                  <a:pt x="2945" y="16200"/>
                </a:cubicBezTo>
                <a:cubicBezTo>
                  <a:pt x="2945" y="15869"/>
                  <a:pt x="2725" y="15600"/>
                  <a:pt x="2455" y="15600"/>
                </a:cubicBezTo>
                <a:moveTo>
                  <a:pt x="20618" y="20400"/>
                </a:move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path>
            </a:pathLst>
          </a:custGeom>
          <a:solidFill>
            <a:schemeClr val="accent1"/>
          </a:solidFill>
          <a:ln w="12700">
            <a:miter lim="400000"/>
          </a:ln>
        </p:spPr>
        <p:txBody>
          <a:bodyPr lIns="45719" rIns="45719" anchor="ctr"/>
          <a:lstStyle/>
          <a:p>
            <a:pPr defTabSz="457062">
              <a:defRPr sz="2900">
                <a:solidFill>
                  <a:schemeClr val="accent5">
                    <a:hueOff val="-7200000"/>
                    <a:satOff val="-100001"/>
                  </a:schemeClr>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5" name="Rectangle 18"/>
          <p:cNvSpPr txBox="1"/>
          <p:nvPr/>
        </p:nvSpPr>
        <p:spPr>
          <a:xfrm>
            <a:off x="7170980" y="11183642"/>
            <a:ext cx="3863491" cy="61247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lnSpc>
                <a:spcPts val="4000"/>
              </a:lnSpc>
              <a:defRPr sz="4000">
                <a:solidFill>
                  <a:schemeClr val="accent5">
                    <a:hueOff val="-7200000"/>
                    <a:satOff val="-100001"/>
                  </a:schemeClr>
                </a:solidFill>
                <a:latin typeface="Montserrat Bold"/>
                <a:ea typeface="Montserrat Bold"/>
                <a:cs typeface="Montserrat Bold"/>
                <a:sym typeface="Montserrat Bold"/>
              </a:defRPr>
            </a:lvl1pPr>
          </a:lstStyle>
          <a:p>
            <a:r>
              <a:rPr lang="en-US" dirty="0"/>
              <a:t>Results</a:t>
            </a:r>
            <a:endParaRPr dirty="0"/>
          </a:p>
        </p:txBody>
      </p:sp>
      <p:sp>
        <p:nvSpPr>
          <p:cNvPr id="56" name="Rectangle 20"/>
          <p:cNvSpPr txBox="1"/>
          <p:nvPr/>
        </p:nvSpPr>
        <p:spPr>
          <a:xfrm>
            <a:off x="13331973" y="11183642"/>
            <a:ext cx="3863491" cy="61247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lnSpc>
                <a:spcPts val="4000"/>
              </a:lnSpc>
              <a:defRPr sz="4000">
                <a:solidFill>
                  <a:srgbClr val="000000"/>
                </a:solidFill>
                <a:latin typeface="Montserrat Bold"/>
                <a:ea typeface="Montserrat Bold"/>
                <a:cs typeface="Montserrat Bold"/>
                <a:sym typeface="Montserrat Bold"/>
              </a:defRPr>
            </a:lvl1pPr>
          </a:lstStyle>
          <a:p>
            <a:r>
              <a:rPr lang="en-US" dirty="0">
                <a:solidFill>
                  <a:srgbClr val="434343"/>
                </a:solidFill>
                <a:latin typeface="Proxima Nova"/>
                <a:ea typeface="Proxima Nova"/>
                <a:cs typeface="Proxima Nova"/>
                <a:sym typeface="Proxima Nova"/>
              </a:rPr>
              <a:t>Conclusion</a:t>
            </a:r>
            <a:endParaRPr dirty="0"/>
          </a:p>
        </p:txBody>
      </p:sp>
      <p:sp>
        <p:nvSpPr>
          <p:cNvPr id="59" name="Rectangle 44"/>
          <p:cNvSpPr txBox="1"/>
          <p:nvPr/>
        </p:nvSpPr>
        <p:spPr>
          <a:xfrm>
            <a:off x="7232229" y="12462738"/>
            <a:ext cx="3863491"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1800" spc="600">
                <a:solidFill>
                  <a:srgbClr val="808080"/>
                </a:solidFill>
                <a:latin typeface="Montserrat Regular"/>
                <a:ea typeface="Montserrat Regular"/>
                <a:cs typeface="Montserrat Regular"/>
                <a:sym typeface="Montserrat Regular"/>
              </a:defRPr>
            </a:lvl1pPr>
          </a:lstStyle>
          <a:p>
            <a:r>
              <a:rPr lang="en-US" dirty="0">
                <a:solidFill>
                  <a:schemeClr val="bg1"/>
                </a:solidFill>
              </a:rPr>
              <a:t>Feature Importance</a:t>
            </a:r>
            <a:endParaRPr dirty="0">
              <a:solidFill>
                <a:schemeClr val="bg1"/>
              </a:solidFill>
            </a:endParaRPr>
          </a:p>
        </p:txBody>
      </p:sp>
      <p:sp>
        <p:nvSpPr>
          <p:cNvPr id="71" name="Rectangle 13">
            <a:extLst>
              <a:ext uri="{FF2B5EF4-FFF2-40B4-BE49-F238E27FC236}">
                <a16:creationId xmlns:a16="http://schemas.microsoft.com/office/drawing/2014/main" id="{D66D2369-D643-7E41-81A6-8415AA1CE700}"/>
              </a:ext>
            </a:extLst>
          </p:cNvPr>
          <p:cNvSpPr/>
          <p:nvPr/>
        </p:nvSpPr>
        <p:spPr>
          <a:xfrm>
            <a:off x="-409" y="8739523"/>
            <a:ext cx="6094415" cy="5002307"/>
          </a:xfrm>
          <a:prstGeom prst="rect">
            <a:avLst/>
          </a:prstGeom>
          <a:solidFill>
            <a:schemeClr val="accent3"/>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68" name="Shape 2546">
            <a:extLst>
              <a:ext uri="{FF2B5EF4-FFF2-40B4-BE49-F238E27FC236}">
                <a16:creationId xmlns:a16="http://schemas.microsoft.com/office/drawing/2014/main" id="{C3549597-42E4-CD4A-A338-C13D8C0BA278}"/>
              </a:ext>
            </a:extLst>
          </p:cNvPr>
          <p:cNvSpPr/>
          <p:nvPr/>
        </p:nvSpPr>
        <p:spPr>
          <a:xfrm>
            <a:off x="2303499" y="9673657"/>
            <a:ext cx="1214608" cy="993773"/>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5">
              <a:hueOff val="-7200000"/>
              <a:satOff val="-100001"/>
            </a:schemeClr>
          </a:solidFill>
          <a:ln w="12700">
            <a:miter lim="400000"/>
          </a:ln>
        </p:spPr>
        <p:txBody>
          <a:bodyPr lIns="45719" rIns="45719" anchor="ctr"/>
          <a:lstStyle/>
          <a:p>
            <a:pPr defTabSz="457062">
              <a:defRPr sz="2900">
                <a:solidFill>
                  <a:schemeClr val="accent5">
                    <a:hueOff val="-7200000"/>
                    <a:satOff val="-100001"/>
                  </a:schemeClr>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accent2"/>
              </a:solidFill>
            </a:endParaRPr>
          </a:p>
        </p:txBody>
      </p:sp>
      <p:sp>
        <p:nvSpPr>
          <p:cNvPr id="69" name="Rectangle 18">
            <a:extLst>
              <a:ext uri="{FF2B5EF4-FFF2-40B4-BE49-F238E27FC236}">
                <a16:creationId xmlns:a16="http://schemas.microsoft.com/office/drawing/2014/main" id="{759FA801-A62D-244B-BBC2-BFEEB93C084A}"/>
              </a:ext>
            </a:extLst>
          </p:cNvPr>
          <p:cNvSpPr txBox="1"/>
          <p:nvPr/>
        </p:nvSpPr>
        <p:spPr>
          <a:xfrm>
            <a:off x="940163" y="11149918"/>
            <a:ext cx="3863491" cy="61247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lnSpc>
                <a:spcPts val="4000"/>
              </a:lnSpc>
              <a:defRPr sz="4000">
                <a:solidFill>
                  <a:schemeClr val="accent5">
                    <a:hueOff val="-7200000"/>
                    <a:satOff val="-100001"/>
                  </a:schemeClr>
                </a:solidFill>
                <a:latin typeface="Montserrat Bold"/>
                <a:ea typeface="Montserrat Bold"/>
                <a:cs typeface="Montserrat Bold"/>
                <a:sym typeface="Montserrat Bold"/>
              </a:defRPr>
            </a:lvl1pPr>
          </a:lstStyle>
          <a:p>
            <a:r>
              <a:rPr lang="en-US" dirty="0">
                <a:solidFill>
                  <a:schemeClr val="bg1"/>
                </a:solidFill>
              </a:rPr>
              <a:t>Results</a:t>
            </a:r>
            <a:endParaRPr dirty="0">
              <a:solidFill>
                <a:schemeClr val="bg1"/>
              </a:solidFill>
            </a:endParaRPr>
          </a:p>
        </p:txBody>
      </p:sp>
      <p:sp>
        <p:nvSpPr>
          <p:cNvPr id="70" name="Rectangle 44">
            <a:extLst>
              <a:ext uri="{FF2B5EF4-FFF2-40B4-BE49-F238E27FC236}">
                <a16:creationId xmlns:a16="http://schemas.microsoft.com/office/drawing/2014/main" id="{5EBA8555-8503-2442-9AF1-905DDA413B21}"/>
              </a:ext>
            </a:extLst>
          </p:cNvPr>
          <p:cNvSpPr txBox="1"/>
          <p:nvPr/>
        </p:nvSpPr>
        <p:spPr>
          <a:xfrm>
            <a:off x="979056" y="12458745"/>
            <a:ext cx="3863491"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1800" spc="600">
                <a:solidFill>
                  <a:srgbClr val="808080"/>
                </a:solidFill>
                <a:latin typeface="Montserrat Regular"/>
                <a:ea typeface="Montserrat Regular"/>
                <a:cs typeface="Montserrat Regular"/>
                <a:sym typeface="Montserrat Regular"/>
              </a:defRPr>
            </a:lvl1pPr>
          </a:lstStyle>
          <a:p>
            <a:r>
              <a:rPr lang="en-US" dirty="0">
                <a:solidFill>
                  <a:schemeClr val="bg1"/>
                </a:solidFill>
              </a:rPr>
              <a:t>Model Performance</a:t>
            </a:r>
            <a:endParaRPr dirty="0">
              <a:solidFill>
                <a:schemeClr val="bg1"/>
              </a:solidFill>
            </a:endParaRPr>
          </a:p>
        </p:txBody>
      </p:sp>
      <p:sp>
        <p:nvSpPr>
          <p:cNvPr id="76" name="Rectangle 37">
            <a:extLst>
              <a:ext uri="{FF2B5EF4-FFF2-40B4-BE49-F238E27FC236}">
                <a16:creationId xmlns:a16="http://schemas.microsoft.com/office/drawing/2014/main" id="{6DB4AC89-012C-FA46-A125-70E521E24C2F}"/>
              </a:ext>
            </a:extLst>
          </p:cNvPr>
          <p:cNvSpPr/>
          <p:nvPr/>
        </p:nvSpPr>
        <p:spPr>
          <a:xfrm>
            <a:off x="12166465" y="3792006"/>
            <a:ext cx="6094415" cy="5002307"/>
          </a:xfrm>
          <a:prstGeom prst="rect">
            <a:avLst/>
          </a:prstGeom>
          <a:solidFill>
            <a:schemeClr val="accent5">
              <a:hueOff val="-7200000"/>
              <a:satOff val="-100001"/>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77" name="Shape 2546">
            <a:extLst>
              <a:ext uri="{FF2B5EF4-FFF2-40B4-BE49-F238E27FC236}">
                <a16:creationId xmlns:a16="http://schemas.microsoft.com/office/drawing/2014/main" id="{F498C1F6-897B-4B40-BF4D-C01638C02032}"/>
              </a:ext>
            </a:extLst>
          </p:cNvPr>
          <p:cNvSpPr/>
          <p:nvPr/>
        </p:nvSpPr>
        <p:spPr>
          <a:xfrm>
            <a:off x="14656415" y="5215348"/>
            <a:ext cx="1214608" cy="993772"/>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1"/>
          </a:solidFill>
          <a:ln w="12700">
            <a:miter lim="400000"/>
          </a:ln>
        </p:spPr>
        <p:txBody>
          <a:bodyPr lIns="45719" rIns="45719" anchor="ctr"/>
          <a:lstStyle/>
          <a:p>
            <a:pPr defTabSz="457062">
              <a:defRPr sz="2900">
                <a:solidFill>
                  <a:schemeClr val="accent5">
                    <a:hueOff val="-7200000"/>
                    <a:satOff val="-100001"/>
                  </a:schemeClr>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8" name="Rectangle 31">
            <a:extLst>
              <a:ext uri="{FF2B5EF4-FFF2-40B4-BE49-F238E27FC236}">
                <a16:creationId xmlns:a16="http://schemas.microsoft.com/office/drawing/2014/main" id="{C288FB07-7727-CF4B-A22D-4B487DA20583}"/>
              </a:ext>
            </a:extLst>
          </p:cNvPr>
          <p:cNvSpPr txBox="1"/>
          <p:nvPr/>
        </p:nvSpPr>
        <p:spPr>
          <a:xfrm>
            <a:off x="13331973" y="6674395"/>
            <a:ext cx="3863491" cy="61247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lnSpc>
                <a:spcPts val="4000"/>
              </a:lnSpc>
              <a:defRPr sz="4000">
                <a:solidFill>
                  <a:srgbClr val="000000"/>
                </a:solidFill>
                <a:latin typeface="Montserrat Bold"/>
                <a:ea typeface="Montserrat Bold"/>
                <a:cs typeface="Montserrat Bold"/>
                <a:sym typeface="Montserrat Bold"/>
              </a:defRPr>
            </a:lvl1pPr>
          </a:lstStyle>
          <a:p>
            <a:r>
              <a:rPr lang="en-US" dirty="0">
                <a:solidFill>
                  <a:srgbClr val="434343"/>
                </a:solidFill>
                <a:latin typeface="Proxima Nova"/>
                <a:ea typeface="Proxima Nova"/>
                <a:cs typeface="Proxima Nova"/>
                <a:sym typeface="Proxima Nova"/>
              </a:rPr>
              <a:t>Methodology</a:t>
            </a:r>
            <a:endParaRPr dirty="0"/>
          </a:p>
        </p:txBody>
      </p:sp>
      <p:pic>
        <p:nvPicPr>
          <p:cNvPr id="79" name="Picture 78">
            <a:extLst>
              <a:ext uri="{FF2B5EF4-FFF2-40B4-BE49-F238E27FC236}">
                <a16:creationId xmlns:a16="http://schemas.microsoft.com/office/drawing/2014/main" id="{8C032649-4B5A-8741-BFE6-F0B6F1E0E976}"/>
              </a:ext>
            </a:extLst>
          </p:cNvPr>
          <p:cNvPicPr>
            <a:picLocks noChangeAspect="1"/>
          </p:cNvPicPr>
          <p:nvPr/>
        </p:nvPicPr>
        <p:blipFill>
          <a:blip r:embed="rId3"/>
          <a:stretch>
            <a:fillRect/>
          </a:stretch>
        </p:blipFill>
        <p:spPr>
          <a:xfrm>
            <a:off x="18255841" y="3785179"/>
            <a:ext cx="6118723" cy="4943818"/>
          </a:xfrm>
          <a:prstGeom prst="rect">
            <a:avLst/>
          </a:prstGeom>
        </p:spPr>
      </p:pic>
      <p:sp>
        <p:nvSpPr>
          <p:cNvPr id="80" name="Rectangle 35">
            <a:extLst>
              <a:ext uri="{FF2B5EF4-FFF2-40B4-BE49-F238E27FC236}">
                <a16:creationId xmlns:a16="http://schemas.microsoft.com/office/drawing/2014/main" id="{098298AD-EAB7-4647-83DB-6E3B35FCAE1C}"/>
              </a:ext>
            </a:extLst>
          </p:cNvPr>
          <p:cNvSpPr/>
          <p:nvPr/>
        </p:nvSpPr>
        <p:spPr>
          <a:xfrm>
            <a:off x="18244662" y="8729640"/>
            <a:ext cx="6094415" cy="5002307"/>
          </a:xfrm>
          <a:prstGeom prst="rect">
            <a:avLst/>
          </a:prstGeom>
          <a:solidFill>
            <a:schemeClr val="accent1">
              <a:lumMod val="75000"/>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dirty="0"/>
          </a:p>
        </p:txBody>
      </p:sp>
      <p:sp>
        <p:nvSpPr>
          <p:cNvPr id="85" name="Shape 2563">
            <a:extLst>
              <a:ext uri="{FF2B5EF4-FFF2-40B4-BE49-F238E27FC236}">
                <a16:creationId xmlns:a16="http://schemas.microsoft.com/office/drawing/2014/main" id="{BAD670A1-53AA-2141-9C25-A565F629F858}"/>
              </a:ext>
            </a:extLst>
          </p:cNvPr>
          <p:cNvSpPr/>
          <p:nvPr/>
        </p:nvSpPr>
        <p:spPr>
          <a:xfrm>
            <a:off x="20794896" y="9780491"/>
            <a:ext cx="1045450" cy="1143000"/>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accent5">
              <a:hueOff val="-7200000"/>
              <a:satOff val="-100001"/>
            </a:schemeClr>
          </a:solidFill>
          <a:ln w="12700">
            <a:miter lim="400000"/>
          </a:ln>
        </p:spPr>
        <p:txBody>
          <a:bodyPr lIns="22860" rIns="22860" anchor="ctr"/>
          <a:lstStyle/>
          <a:p>
            <a:pPr defTabSz="228531">
              <a:defRPr sz="2900">
                <a:solidFill>
                  <a:schemeClr val="accent5">
                    <a:hueOff val="-7200000"/>
                    <a:satOff val="-100001"/>
                  </a:schemeClr>
                </a:solidFill>
                <a:effectLst>
                  <a:outerShdw blurRad="38100" dist="12700" dir="5400000" rotWithShape="0">
                    <a:srgbClr val="000000">
                      <a:alpha val="50000"/>
                    </a:srgbClr>
                  </a:outerShdw>
                </a:effectLst>
                <a:latin typeface="Gill Sans"/>
                <a:ea typeface="Gill Sans"/>
                <a:cs typeface="Gill Sans"/>
                <a:sym typeface="Gill Sans"/>
              </a:defRPr>
            </a:pPr>
            <a:endParaRPr sz="1450" dirty="0"/>
          </a:p>
        </p:txBody>
      </p:sp>
      <p:sp>
        <p:nvSpPr>
          <p:cNvPr id="86" name="Rectangle 24">
            <a:extLst>
              <a:ext uri="{FF2B5EF4-FFF2-40B4-BE49-F238E27FC236}">
                <a16:creationId xmlns:a16="http://schemas.microsoft.com/office/drawing/2014/main" id="{52B70B7E-7579-6249-A9DB-B8453E4AEDE1}"/>
              </a:ext>
            </a:extLst>
          </p:cNvPr>
          <p:cNvSpPr txBox="1"/>
          <p:nvPr/>
        </p:nvSpPr>
        <p:spPr>
          <a:xfrm>
            <a:off x="19412780" y="11125626"/>
            <a:ext cx="3863492" cy="61247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a:lnSpc>
                <a:spcPts val="4000"/>
              </a:lnSpc>
              <a:defRPr sz="4000">
                <a:solidFill>
                  <a:schemeClr val="accent5">
                    <a:hueOff val="-7200000"/>
                    <a:satOff val="-100001"/>
                  </a:schemeClr>
                </a:solidFill>
                <a:latin typeface="Montserrat Bold"/>
                <a:ea typeface="Montserrat Bold"/>
                <a:cs typeface="Montserrat Bold"/>
                <a:sym typeface="Montserrat Bold"/>
              </a:defRPr>
            </a:pPr>
            <a:r>
              <a:rPr lang="en-US" dirty="0"/>
              <a:t>Future Work</a:t>
            </a:r>
            <a:endParaRPr dirty="0"/>
          </a:p>
        </p:txBody>
      </p:sp>
      <p:sp>
        <p:nvSpPr>
          <p:cNvPr id="87" name="Rectangle 44">
            <a:extLst>
              <a:ext uri="{FF2B5EF4-FFF2-40B4-BE49-F238E27FC236}">
                <a16:creationId xmlns:a16="http://schemas.microsoft.com/office/drawing/2014/main" id="{F9F1905D-564A-024C-95E4-77B1B79DCDCE}"/>
              </a:ext>
            </a:extLst>
          </p:cNvPr>
          <p:cNvSpPr txBox="1"/>
          <p:nvPr/>
        </p:nvSpPr>
        <p:spPr>
          <a:xfrm>
            <a:off x="13249203" y="7324946"/>
            <a:ext cx="3863491"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1800" spc="600">
                <a:solidFill>
                  <a:srgbClr val="808080"/>
                </a:solidFill>
                <a:latin typeface="Montserrat Regular"/>
                <a:ea typeface="Montserrat Regular"/>
                <a:cs typeface="Montserrat Regular"/>
                <a:sym typeface="Montserrat Regular"/>
              </a:defRPr>
            </a:lvl1pPr>
          </a:lstStyle>
          <a:p>
            <a:r>
              <a:rPr lang="en-US" dirty="0">
                <a:solidFill>
                  <a:schemeClr val="accent2"/>
                </a:solidFill>
              </a:rPr>
              <a:t>Feature Selection</a:t>
            </a:r>
            <a:endParaRPr dirty="0">
              <a:solidFill>
                <a:schemeClr val="accent2"/>
              </a:solidFill>
            </a:endParaRPr>
          </a:p>
        </p:txBody>
      </p:sp>
      <p:sp>
        <p:nvSpPr>
          <p:cNvPr id="88" name="Rectangle 44">
            <a:extLst>
              <a:ext uri="{FF2B5EF4-FFF2-40B4-BE49-F238E27FC236}">
                <a16:creationId xmlns:a16="http://schemas.microsoft.com/office/drawing/2014/main" id="{BE05C2C6-EE66-1C44-AB1B-37734FB3447E}"/>
              </a:ext>
            </a:extLst>
          </p:cNvPr>
          <p:cNvSpPr txBox="1"/>
          <p:nvPr/>
        </p:nvSpPr>
        <p:spPr>
          <a:xfrm>
            <a:off x="7386365" y="7381444"/>
            <a:ext cx="3863491"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1800" spc="600">
                <a:solidFill>
                  <a:srgbClr val="808080"/>
                </a:solidFill>
                <a:latin typeface="Montserrat Regular"/>
                <a:ea typeface="Montserrat Regular"/>
                <a:cs typeface="Montserrat Regular"/>
                <a:sym typeface="Montserrat Regular"/>
              </a:defRPr>
            </a:lvl1pPr>
          </a:lstStyle>
          <a:p>
            <a:r>
              <a:rPr lang="en-US" dirty="0">
                <a:solidFill>
                  <a:schemeClr val="accent2"/>
                </a:solidFill>
              </a:rPr>
              <a:t>Outline</a:t>
            </a:r>
            <a:endParaRPr dirty="0">
              <a:solidFill>
                <a:schemeClr val="accent2"/>
              </a:solidFill>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D7DDEA4-192C-5946-ADF6-901129F1D00A}"/>
              </a:ext>
            </a:extLst>
          </p:cNvPr>
          <p:cNvSpPr/>
          <p:nvPr/>
        </p:nvSpPr>
        <p:spPr>
          <a:xfrm>
            <a:off x="21978257" y="587829"/>
            <a:ext cx="1567543" cy="1371600"/>
          </a:xfrm>
          <a:prstGeom prst="rect">
            <a:avLst/>
          </a:prstGeom>
          <a:solidFill>
            <a:schemeClr val="accent5">
              <a:hueOff val="-7200000"/>
              <a:satOff val="-100001"/>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7F7F7F"/>
              </a:solidFill>
              <a:effectLst/>
              <a:uFillTx/>
              <a:latin typeface="Calibri"/>
              <a:ea typeface="Calibri"/>
              <a:cs typeface="Calibri"/>
              <a:sym typeface="Calibri"/>
            </a:endParaRPr>
          </a:p>
        </p:txBody>
      </p:sp>
      <p:sp>
        <p:nvSpPr>
          <p:cNvPr id="4" name="Rectangle 13">
            <a:extLst>
              <a:ext uri="{FF2B5EF4-FFF2-40B4-BE49-F238E27FC236}">
                <a16:creationId xmlns:a16="http://schemas.microsoft.com/office/drawing/2014/main" id="{69AA2999-8353-F84F-A8A1-2324EDCFF425}"/>
              </a:ext>
            </a:extLst>
          </p:cNvPr>
          <p:cNvSpPr/>
          <p:nvPr/>
        </p:nvSpPr>
        <p:spPr>
          <a:xfrm>
            <a:off x="0" y="0"/>
            <a:ext cx="24365586" cy="6858000"/>
          </a:xfrm>
          <a:prstGeom prst="rect">
            <a:avLst/>
          </a:prstGeom>
          <a:solidFill>
            <a:schemeClr val="accent1">
              <a:lumMod val="20000"/>
              <a:lumOff val="80000"/>
              <a:alpha val="38446"/>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5" name="TextBox 24">
            <a:extLst>
              <a:ext uri="{FF2B5EF4-FFF2-40B4-BE49-F238E27FC236}">
                <a16:creationId xmlns:a16="http://schemas.microsoft.com/office/drawing/2014/main" id="{34C0C1E4-E7AE-0845-A8A2-555D01DBF758}"/>
              </a:ext>
            </a:extLst>
          </p:cNvPr>
          <p:cNvSpPr txBox="1"/>
          <p:nvPr/>
        </p:nvSpPr>
        <p:spPr>
          <a:xfrm>
            <a:off x="1725767" y="1827627"/>
            <a:ext cx="19955576" cy="1015663"/>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9600" b="1">
                <a:solidFill>
                  <a:schemeClr val="accent2"/>
                </a:solidFill>
                <a:latin typeface="Montserrat Bold"/>
                <a:ea typeface="Montserrat Bold"/>
                <a:cs typeface="Montserrat Bold"/>
                <a:sym typeface="Montserrat Bold"/>
              </a:defRPr>
            </a:lvl1pPr>
          </a:lstStyle>
          <a:p>
            <a:r>
              <a:rPr lang="en-US" sz="6000" dirty="0"/>
              <a:t>Feature engineering: Log Transforms of target variable</a:t>
            </a:r>
            <a:endParaRPr sz="6000" dirty="0"/>
          </a:p>
        </p:txBody>
      </p:sp>
      <p:pic>
        <p:nvPicPr>
          <p:cNvPr id="3" name="Picture 2" descr="A picture containing text&#13;&#10;&#13;&#10;Description automatically generated">
            <a:extLst>
              <a:ext uri="{FF2B5EF4-FFF2-40B4-BE49-F238E27FC236}">
                <a16:creationId xmlns:a16="http://schemas.microsoft.com/office/drawing/2014/main" id="{2EC0A7CB-1F04-5043-BDF0-2F3F41C11E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1181" y="4360202"/>
            <a:ext cx="20570847" cy="6171254"/>
          </a:xfrm>
          <a:prstGeom prst="rect">
            <a:avLst/>
          </a:prstGeom>
        </p:spPr>
      </p:pic>
    </p:spTree>
    <p:extLst>
      <p:ext uri="{BB962C8B-B14F-4D97-AF65-F5344CB8AC3E}">
        <p14:creationId xmlns:p14="http://schemas.microsoft.com/office/powerpoint/2010/main" val="255772549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1B8F36C-2324-1045-9F4F-806D63BE966E}"/>
              </a:ext>
            </a:extLst>
          </p:cNvPr>
          <p:cNvSpPr/>
          <p:nvPr/>
        </p:nvSpPr>
        <p:spPr>
          <a:xfrm>
            <a:off x="21978257" y="587829"/>
            <a:ext cx="1567543" cy="1371600"/>
          </a:xfrm>
          <a:prstGeom prst="rect">
            <a:avLst/>
          </a:prstGeom>
          <a:solidFill>
            <a:schemeClr val="accent5">
              <a:hueOff val="-7200000"/>
              <a:satOff val="-100001"/>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7F7F7F"/>
              </a:solidFill>
              <a:effectLst/>
              <a:uFillTx/>
              <a:latin typeface="Calibri"/>
              <a:ea typeface="Calibri"/>
              <a:cs typeface="Calibri"/>
              <a:sym typeface="Calibri"/>
            </a:endParaRPr>
          </a:p>
        </p:txBody>
      </p:sp>
      <p:sp>
        <p:nvSpPr>
          <p:cNvPr id="2" name="Rectangle 13">
            <a:extLst>
              <a:ext uri="{FF2B5EF4-FFF2-40B4-BE49-F238E27FC236}">
                <a16:creationId xmlns:a16="http://schemas.microsoft.com/office/drawing/2014/main" id="{04CD173B-4922-A84D-BCD7-B1E3CB7855CC}"/>
              </a:ext>
            </a:extLst>
          </p:cNvPr>
          <p:cNvSpPr/>
          <p:nvPr/>
        </p:nvSpPr>
        <p:spPr>
          <a:xfrm>
            <a:off x="5714" y="0"/>
            <a:ext cx="24365586" cy="6858000"/>
          </a:xfrm>
          <a:prstGeom prst="rect">
            <a:avLst/>
          </a:prstGeom>
          <a:solidFill>
            <a:schemeClr val="accent1">
              <a:lumMod val="20000"/>
              <a:lumOff val="80000"/>
              <a:alpha val="38446"/>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3" name="TextBox 24">
            <a:extLst>
              <a:ext uri="{FF2B5EF4-FFF2-40B4-BE49-F238E27FC236}">
                <a16:creationId xmlns:a16="http://schemas.microsoft.com/office/drawing/2014/main" id="{E23DF425-C963-7240-9900-806F10529D45}"/>
              </a:ext>
            </a:extLst>
          </p:cNvPr>
          <p:cNvSpPr txBox="1"/>
          <p:nvPr/>
        </p:nvSpPr>
        <p:spPr>
          <a:xfrm>
            <a:off x="1667152" y="1982450"/>
            <a:ext cx="18625494" cy="76944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9600" b="1">
                <a:solidFill>
                  <a:schemeClr val="accent2"/>
                </a:solidFill>
                <a:latin typeface="Montserrat Bold"/>
                <a:ea typeface="Montserrat Bold"/>
                <a:cs typeface="Montserrat Bold"/>
                <a:sym typeface="Montserrat Bold"/>
              </a:defRPr>
            </a:lvl1pPr>
          </a:lstStyle>
          <a:p>
            <a:r>
              <a:rPr lang="en-US" sz="4400" dirty="0"/>
              <a:t>Assumption 1: regression is linear in parameters and correctly specified</a:t>
            </a:r>
          </a:p>
        </p:txBody>
      </p:sp>
      <p:pic>
        <p:nvPicPr>
          <p:cNvPr id="6" name="Picture 5" descr="A close up of a map&#13;&#10;&#13;&#10;Description automatically generated">
            <a:extLst>
              <a:ext uri="{FF2B5EF4-FFF2-40B4-BE49-F238E27FC236}">
                <a16:creationId xmlns:a16="http://schemas.microsoft.com/office/drawing/2014/main" id="{2F48C81F-ABC8-404B-B1A9-D0A040ED9B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152" y="4813985"/>
            <a:ext cx="21182523" cy="6354757"/>
          </a:xfrm>
          <a:prstGeom prst="rect">
            <a:avLst/>
          </a:prstGeom>
        </p:spPr>
      </p:pic>
    </p:spTree>
    <p:extLst>
      <p:ext uri="{BB962C8B-B14F-4D97-AF65-F5344CB8AC3E}">
        <p14:creationId xmlns:p14="http://schemas.microsoft.com/office/powerpoint/2010/main" val="247997146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3D2E2F-6BAD-484A-8908-3AA9DDF3EDCD}"/>
              </a:ext>
            </a:extLst>
          </p:cNvPr>
          <p:cNvSpPr/>
          <p:nvPr/>
        </p:nvSpPr>
        <p:spPr>
          <a:xfrm>
            <a:off x="21978257" y="587829"/>
            <a:ext cx="1567543" cy="1371600"/>
          </a:xfrm>
          <a:prstGeom prst="rect">
            <a:avLst/>
          </a:prstGeom>
          <a:solidFill>
            <a:schemeClr val="accent5">
              <a:hueOff val="-7200000"/>
              <a:satOff val="-100001"/>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7F7F7F"/>
              </a:solidFill>
              <a:effectLst/>
              <a:uFillTx/>
              <a:latin typeface="Calibri"/>
              <a:ea typeface="Calibri"/>
              <a:cs typeface="Calibri"/>
              <a:sym typeface="Calibri"/>
            </a:endParaRPr>
          </a:p>
        </p:txBody>
      </p:sp>
      <p:sp>
        <p:nvSpPr>
          <p:cNvPr id="2" name="Rectangle 13">
            <a:extLst>
              <a:ext uri="{FF2B5EF4-FFF2-40B4-BE49-F238E27FC236}">
                <a16:creationId xmlns:a16="http://schemas.microsoft.com/office/drawing/2014/main" id="{AD828705-2FA3-FF45-8015-95CA6D1E88F6}"/>
              </a:ext>
            </a:extLst>
          </p:cNvPr>
          <p:cNvSpPr/>
          <p:nvPr/>
        </p:nvSpPr>
        <p:spPr>
          <a:xfrm>
            <a:off x="0" y="25492"/>
            <a:ext cx="24365586" cy="6858000"/>
          </a:xfrm>
          <a:prstGeom prst="rect">
            <a:avLst/>
          </a:prstGeom>
          <a:solidFill>
            <a:schemeClr val="accent1">
              <a:lumMod val="20000"/>
              <a:lumOff val="80000"/>
              <a:alpha val="38446"/>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3" name="TextBox 24">
            <a:extLst>
              <a:ext uri="{FF2B5EF4-FFF2-40B4-BE49-F238E27FC236}">
                <a16:creationId xmlns:a16="http://schemas.microsoft.com/office/drawing/2014/main" id="{995DBD33-339E-924B-9C57-7E3BE8B5FB58}"/>
              </a:ext>
            </a:extLst>
          </p:cNvPr>
          <p:cNvSpPr txBox="1"/>
          <p:nvPr/>
        </p:nvSpPr>
        <p:spPr>
          <a:xfrm>
            <a:off x="1667152" y="1982450"/>
            <a:ext cx="18625494" cy="76944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9600" b="1">
                <a:solidFill>
                  <a:schemeClr val="accent2"/>
                </a:solidFill>
                <a:latin typeface="Montserrat Bold"/>
                <a:ea typeface="Montserrat Bold"/>
                <a:cs typeface="Montserrat Bold"/>
                <a:sym typeface="Montserrat Bold"/>
              </a:defRPr>
            </a:lvl1pPr>
          </a:lstStyle>
          <a:p>
            <a:r>
              <a:rPr lang="en-US" sz="4400" dirty="0"/>
              <a:t>Assumption 2: Residuals should be normally distributed with zero mean</a:t>
            </a:r>
          </a:p>
        </p:txBody>
      </p:sp>
      <p:pic>
        <p:nvPicPr>
          <p:cNvPr id="8" name="Picture 7" descr="A picture containing text&#13;&#10;&#13;&#10;Description automatically generated">
            <a:extLst>
              <a:ext uri="{FF2B5EF4-FFF2-40B4-BE49-F238E27FC236}">
                <a16:creationId xmlns:a16="http://schemas.microsoft.com/office/drawing/2014/main" id="{7AFDD8F3-0DEF-BA4B-821E-FF0F6884F5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4290" y="4019350"/>
            <a:ext cx="12342719" cy="7714200"/>
          </a:xfrm>
          <a:prstGeom prst="rect">
            <a:avLst/>
          </a:prstGeom>
        </p:spPr>
      </p:pic>
    </p:spTree>
    <p:extLst>
      <p:ext uri="{BB962C8B-B14F-4D97-AF65-F5344CB8AC3E}">
        <p14:creationId xmlns:p14="http://schemas.microsoft.com/office/powerpoint/2010/main" val="92676364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2A74B6-DBAE-3048-8FBF-304E66112F6D}"/>
              </a:ext>
            </a:extLst>
          </p:cNvPr>
          <p:cNvSpPr/>
          <p:nvPr/>
        </p:nvSpPr>
        <p:spPr>
          <a:xfrm>
            <a:off x="21978257" y="587829"/>
            <a:ext cx="1567543" cy="1371600"/>
          </a:xfrm>
          <a:prstGeom prst="rect">
            <a:avLst/>
          </a:prstGeom>
          <a:solidFill>
            <a:schemeClr val="accent5">
              <a:hueOff val="-7200000"/>
              <a:satOff val="-100001"/>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7F7F7F"/>
              </a:solidFill>
              <a:effectLst/>
              <a:uFillTx/>
              <a:latin typeface="Calibri"/>
              <a:ea typeface="Calibri"/>
              <a:cs typeface="Calibri"/>
              <a:sym typeface="Calibri"/>
            </a:endParaRPr>
          </a:p>
        </p:txBody>
      </p:sp>
      <p:sp>
        <p:nvSpPr>
          <p:cNvPr id="2" name="Rectangle 13">
            <a:extLst>
              <a:ext uri="{FF2B5EF4-FFF2-40B4-BE49-F238E27FC236}">
                <a16:creationId xmlns:a16="http://schemas.microsoft.com/office/drawing/2014/main" id="{5A4DE266-B8E9-E842-B014-491E8577595B}"/>
              </a:ext>
            </a:extLst>
          </p:cNvPr>
          <p:cNvSpPr/>
          <p:nvPr/>
        </p:nvSpPr>
        <p:spPr>
          <a:xfrm>
            <a:off x="0" y="0"/>
            <a:ext cx="24365586" cy="6858000"/>
          </a:xfrm>
          <a:prstGeom prst="rect">
            <a:avLst/>
          </a:prstGeom>
          <a:solidFill>
            <a:schemeClr val="accent1">
              <a:lumMod val="20000"/>
              <a:lumOff val="80000"/>
              <a:alpha val="38446"/>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3" name="TextBox 24">
            <a:extLst>
              <a:ext uri="{FF2B5EF4-FFF2-40B4-BE49-F238E27FC236}">
                <a16:creationId xmlns:a16="http://schemas.microsoft.com/office/drawing/2014/main" id="{447ECAE9-756D-7642-8FC2-F3138BD37DBD}"/>
              </a:ext>
            </a:extLst>
          </p:cNvPr>
          <p:cNvSpPr txBox="1"/>
          <p:nvPr/>
        </p:nvSpPr>
        <p:spPr>
          <a:xfrm>
            <a:off x="1667152" y="1982450"/>
            <a:ext cx="18625494" cy="76944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9600" b="1">
                <a:solidFill>
                  <a:schemeClr val="accent2"/>
                </a:solidFill>
                <a:latin typeface="Montserrat Bold"/>
                <a:ea typeface="Montserrat Bold"/>
                <a:cs typeface="Montserrat Bold"/>
                <a:sym typeface="Montserrat Bold"/>
              </a:defRPr>
            </a:lvl1pPr>
          </a:lstStyle>
          <a:p>
            <a:r>
              <a:rPr lang="en-US" sz="4400" dirty="0"/>
              <a:t>Assumption 3: error terms must have constant variance</a:t>
            </a:r>
          </a:p>
        </p:txBody>
      </p:sp>
      <p:pic>
        <p:nvPicPr>
          <p:cNvPr id="6" name="Picture 5" descr="A close up of a map&#13;&#10;&#13;&#10;Description automatically generated">
            <a:extLst>
              <a:ext uri="{FF2B5EF4-FFF2-40B4-BE49-F238E27FC236}">
                <a16:creationId xmlns:a16="http://schemas.microsoft.com/office/drawing/2014/main" id="{67460C38-8CDD-9B4B-9660-60DA98D191BE}"/>
              </a:ext>
            </a:extLst>
          </p:cNvPr>
          <p:cNvPicPr>
            <a:picLocks noChangeAspect="1"/>
          </p:cNvPicPr>
          <p:nvPr/>
        </p:nvPicPr>
        <p:blipFill rotWithShape="1">
          <a:blip r:embed="rId2">
            <a:extLst>
              <a:ext uri="{28A0092B-C50C-407E-A947-70E740481C1C}">
                <a14:useLocalDpi xmlns:a14="http://schemas.microsoft.com/office/drawing/2010/main" val="0"/>
              </a:ext>
            </a:extLst>
          </a:blip>
          <a:srcRect r="66616"/>
          <a:stretch/>
        </p:blipFill>
        <p:spPr>
          <a:xfrm>
            <a:off x="7337992" y="3801613"/>
            <a:ext cx="9695315" cy="8712624"/>
          </a:xfrm>
          <a:prstGeom prst="rect">
            <a:avLst/>
          </a:prstGeom>
        </p:spPr>
      </p:pic>
    </p:spTree>
    <p:extLst>
      <p:ext uri="{BB962C8B-B14F-4D97-AF65-F5344CB8AC3E}">
        <p14:creationId xmlns:p14="http://schemas.microsoft.com/office/powerpoint/2010/main" val="191910309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Box 7"/>
          <p:cNvSpPr txBox="1">
            <a:spLocks noGrp="1"/>
          </p:cNvSpPr>
          <p:nvPr>
            <p:ph type="sldNum" sz="quarter" idx="2"/>
          </p:nvPr>
        </p:nvSpPr>
        <p:spPr>
          <a:xfrm>
            <a:off x="5738997" y="1034301"/>
            <a:ext cx="383607" cy="551145"/>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a:t>
            </a:fld>
            <a:endParaRPr/>
          </a:p>
        </p:txBody>
      </p:sp>
      <p:sp>
        <p:nvSpPr>
          <p:cNvPr id="142" name="Rectangle 10"/>
          <p:cNvSpPr/>
          <p:nvPr/>
        </p:nvSpPr>
        <p:spPr>
          <a:xfrm>
            <a:off x="15754073" y="27867"/>
            <a:ext cx="7871175" cy="13716000"/>
          </a:xfrm>
          <a:prstGeom prst="rect">
            <a:avLst/>
          </a:prstGeom>
          <a:solidFill>
            <a:schemeClr val="accent2">
              <a:alpha val="80000"/>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144" name="Rectangle 95"/>
          <p:cNvSpPr txBox="1"/>
          <p:nvPr/>
        </p:nvSpPr>
        <p:spPr>
          <a:xfrm>
            <a:off x="16669350" y="3859516"/>
            <a:ext cx="6080701" cy="53771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2800">
                <a:latin typeface="+mn-lt"/>
                <a:ea typeface="+mn-ea"/>
                <a:cs typeface="+mn-cs"/>
                <a:sym typeface="Montserrat Light"/>
              </a:defRPr>
            </a:lvl1pPr>
          </a:lstStyle>
          <a:p>
            <a:pPr marL="533400" indent="-457200">
              <a:lnSpc>
                <a:spcPct val="115000"/>
              </a:lnSpc>
              <a:buClr>
                <a:srgbClr val="434343"/>
              </a:buClr>
              <a:buSzPts val="2400"/>
              <a:buFont typeface="Arial" panose="020B0604020202020204" pitchFamily="34" charset="0"/>
              <a:buChar char="•"/>
            </a:pPr>
            <a:endParaRPr lang="en-US" dirty="0">
              <a:solidFill>
                <a:schemeClr val="accent4"/>
              </a:solidFill>
              <a:latin typeface="Proxima Nova"/>
              <a:sym typeface="Proxima Nova"/>
            </a:endParaRPr>
          </a:p>
        </p:txBody>
      </p:sp>
      <p:grpSp>
        <p:nvGrpSpPr>
          <p:cNvPr id="4" name="Group 3">
            <a:extLst>
              <a:ext uri="{FF2B5EF4-FFF2-40B4-BE49-F238E27FC236}">
                <a16:creationId xmlns:a16="http://schemas.microsoft.com/office/drawing/2014/main" id="{7E1A766A-3F51-E340-B8E2-47C02AA380D2}"/>
              </a:ext>
            </a:extLst>
          </p:cNvPr>
          <p:cNvGrpSpPr/>
          <p:nvPr/>
        </p:nvGrpSpPr>
        <p:grpSpPr>
          <a:xfrm>
            <a:off x="9747751" y="6765393"/>
            <a:ext cx="5992871" cy="4314867"/>
            <a:chOff x="9747751" y="6765393"/>
            <a:chExt cx="5992871" cy="4314867"/>
          </a:xfrm>
        </p:grpSpPr>
        <p:pic>
          <p:nvPicPr>
            <p:cNvPr id="3" name="Picture 2">
              <a:extLst>
                <a:ext uri="{FF2B5EF4-FFF2-40B4-BE49-F238E27FC236}">
                  <a16:creationId xmlns:a16="http://schemas.microsoft.com/office/drawing/2014/main" id="{B078FA29-0A51-894E-94A5-4372BB03E397}"/>
                </a:ext>
              </a:extLst>
            </p:cNvPr>
            <p:cNvPicPr>
              <a:picLocks noChangeAspect="1"/>
            </p:cNvPicPr>
            <p:nvPr/>
          </p:nvPicPr>
          <p:blipFill>
            <a:blip r:embed="rId3"/>
            <a:stretch>
              <a:fillRect/>
            </a:stretch>
          </p:blipFill>
          <p:spPr>
            <a:xfrm>
              <a:off x="9747751" y="6765393"/>
              <a:ext cx="5992871" cy="4314867"/>
            </a:xfrm>
            <a:prstGeom prst="rect">
              <a:avLst/>
            </a:prstGeom>
          </p:spPr>
        </p:pic>
        <p:pic>
          <p:nvPicPr>
            <p:cNvPr id="11" name="Picture 10">
              <a:extLst>
                <a:ext uri="{FF2B5EF4-FFF2-40B4-BE49-F238E27FC236}">
                  <a16:creationId xmlns:a16="http://schemas.microsoft.com/office/drawing/2014/main" id="{64D1E8D3-5C86-384A-A67B-982DA99E0208}"/>
                </a:ext>
              </a:extLst>
            </p:cNvPr>
            <p:cNvPicPr>
              <a:picLocks noChangeAspect="1"/>
            </p:cNvPicPr>
            <p:nvPr/>
          </p:nvPicPr>
          <p:blipFill rotWithShape="1">
            <a:blip r:embed="rId4"/>
            <a:srcRect l="9089" r="37328"/>
            <a:stretch/>
          </p:blipFill>
          <p:spPr>
            <a:xfrm>
              <a:off x="9782763" y="7055914"/>
              <a:ext cx="838201" cy="881878"/>
            </a:xfrm>
            <a:prstGeom prst="rect">
              <a:avLst/>
            </a:prstGeom>
          </p:spPr>
        </p:pic>
        <p:pic>
          <p:nvPicPr>
            <p:cNvPr id="12" name="Picture 11">
              <a:extLst>
                <a:ext uri="{FF2B5EF4-FFF2-40B4-BE49-F238E27FC236}">
                  <a16:creationId xmlns:a16="http://schemas.microsoft.com/office/drawing/2014/main" id="{6C96B097-F692-B340-ADCF-2AE704016321}"/>
                </a:ext>
              </a:extLst>
            </p:cNvPr>
            <p:cNvPicPr>
              <a:picLocks noChangeAspect="1"/>
            </p:cNvPicPr>
            <p:nvPr/>
          </p:nvPicPr>
          <p:blipFill>
            <a:blip r:embed="rId5"/>
            <a:stretch>
              <a:fillRect/>
            </a:stretch>
          </p:blipFill>
          <p:spPr>
            <a:xfrm>
              <a:off x="12644226" y="8271299"/>
              <a:ext cx="2363795" cy="1763755"/>
            </a:xfrm>
            <a:prstGeom prst="rect">
              <a:avLst/>
            </a:prstGeom>
          </p:spPr>
        </p:pic>
      </p:grpSp>
      <p:sp>
        <p:nvSpPr>
          <p:cNvPr id="16" name="TextBox 8">
            <a:extLst>
              <a:ext uri="{FF2B5EF4-FFF2-40B4-BE49-F238E27FC236}">
                <a16:creationId xmlns:a16="http://schemas.microsoft.com/office/drawing/2014/main" id="{F56B73BA-2651-BB48-8AEB-A221E7257DF8}"/>
              </a:ext>
            </a:extLst>
          </p:cNvPr>
          <p:cNvSpPr txBox="1"/>
          <p:nvPr/>
        </p:nvSpPr>
        <p:spPr>
          <a:xfrm>
            <a:off x="-4088157" y="1570692"/>
            <a:ext cx="14403656" cy="101566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10000" b="1">
                <a:solidFill>
                  <a:schemeClr val="accent5">
                    <a:hueOff val="-7200000"/>
                    <a:satOff val="-100001"/>
                  </a:schemeClr>
                </a:solidFill>
                <a:latin typeface="Montserrat Bold"/>
                <a:ea typeface="Montserrat Bold"/>
                <a:cs typeface="Montserrat Bold"/>
                <a:sym typeface="Montserrat Bold"/>
              </a:defRPr>
            </a:lvl1pPr>
          </a:lstStyle>
          <a:p>
            <a:r>
              <a:rPr sz="6000" dirty="0">
                <a:solidFill>
                  <a:schemeClr val="accent2"/>
                </a:solidFill>
              </a:rPr>
              <a:t>Introduct</a:t>
            </a:r>
            <a:r>
              <a:rPr lang="en-US" sz="6000" dirty="0">
                <a:solidFill>
                  <a:schemeClr val="accent2"/>
                </a:solidFill>
              </a:rPr>
              <a:t>ion</a:t>
            </a:r>
            <a:endParaRPr sz="6000" dirty="0">
              <a:solidFill>
                <a:schemeClr val="accent2"/>
              </a:solidFill>
            </a:endParaRPr>
          </a:p>
        </p:txBody>
      </p:sp>
      <p:sp>
        <p:nvSpPr>
          <p:cNvPr id="17" name="Rectangle 22">
            <a:extLst>
              <a:ext uri="{FF2B5EF4-FFF2-40B4-BE49-F238E27FC236}">
                <a16:creationId xmlns:a16="http://schemas.microsoft.com/office/drawing/2014/main" id="{25032C3F-B96D-A246-88BB-A0C68563B1D6}"/>
              </a:ext>
            </a:extLst>
          </p:cNvPr>
          <p:cNvSpPr txBox="1"/>
          <p:nvPr/>
        </p:nvSpPr>
        <p:spPr>
          <a:xfrm>
            <a:off x="629221" y="3524956"/>
            <a:ext cx="11556429" cy="26033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2800">
                <a:latin typeface="+mn-lt"/>
                <a:ea typeface="+mn-ea"/>
                <a:cs typeface="+mn-cs"/>
                <a:sym typeface="Montserrat Light"/>
              </a:defRPr>
            </a:lvl1pPr>
          </a:lstStyle>
          <a:p>
            <a:pPr marL="533400" lvl="0" indent="-457200">
              <a:lnSpc>
                <a:spcPct val="115000"/>
              </a:lnSpc>
              <a:buClr>
                <a:srgbClr val="434343"/>
              </a:buClr>
              <a:buSzPts val="2400"/>
              <a:buFont typeface="Arial" panose="020B0604020202020204" pitchFamily="34" charset="0"/>
              <a:buChar char="•"/>
            </a:pPr>
            <a:r>
              <a:rPr lang="en-US" sz="3600" dirty="0">
                <a:solidFill>
                  <a:schemeClr val="accent2"/>
                </a:solidFill>
                <a:latin typeface="Calibri" panose="020F0502020204030204" pitchFamily="34" charset="0"/>
                <a:ea typeface="Proxima Nova"/>
                <a:cs typeface="Calibri" panose="020F0502020204030204" pitchFamily="34" charset="0"/>
                <a:sym typeface="Proxima Nova"/>
              </a:rPr>
              <a:t>A house represents the biggest investment  </a:t>
            </a:r>
          </a:p>
          <a:p>
            <a:pPr marL="533400" lvl="0" indent="-457200">
              <a:lnSpc>
                <a:spcPct val="115000"/>
              </a:lnSpc>
              <a:buClr>
                <a:srgbClr val="434343"/>
              </a:buClr>
              <a:buSzPts val="2400"/>
              <a:buFont typeface="Arial" panose="020B0604020202020204" pitchFamily="34" charset="0"/>
              <a:buChar char="•"/>
            </a:pPr>
            <a:r>
              <a:rPr lang="en-US" sz="3600" dirty="0">
                <a:solidFill>
                  <a:schemeClr val="accent2"/>
                </a:solidFill>
                <a:latin typeface="Calibri" panose="020F0502020204030204" pitchFamily="34" charset="0"/>
                <a:cs typeface="Calibri" panose="020F0502020204030204" pitchFamily="34" charset="0"/>
                <a:sym typeface="Proxima Nova"/>
              </a:rPr>
              <a:t>Yet, first time home buyers are often unsure about the</a:t>
            </a:r>
          </a:p>
          <a:p>
            <a:pPr marL="590550" indent="-514350">
              <a:lnSpc>
                <a:spcPct val="115000"/>
              </a:lnSpc>
              <a:buClr>
                <a:srgbClr val="434343"/>
              </a:buClr>
              <a:buSzPts val="2400"/>
              <a:buFont typeface="+mj-lt"/>
              <a:buAutoNum type="arabicPeriod"/>
            </a:pPr>
            <a:r>
              <a:rPr lang="en-US" sz="3600" dirty="0">
                <a:solidFill>
                  <a:schemeClr val="accent2"/>
                </a:solidFill>
                <a:latin typeface="Calibri" panose="020F0502020204030204" pitchFamily="34" charset="0"/>
                <a:cs typeface="Calibri" panose="020F0502020204030204" pitchFamily="34" charset="0"/>
                <a:sym typeface="Proxima Nova"/>
              </a:rPr>
              <a:t>factors that influence prices</a:t>
            </a:r>
          </a:p>
          <a:p>
            <a:pPr marL="590550" lvl="0" indent="-514350">
              <a:lnSpc>
                <a:spcPct val="115000"/>
              </a:lnSpc>
              <a:buClr>
                <a:srgbClr val="434343"/>
              </a:buClr>
              <a:buSzPts val="2400"/>
              <a:buFont typeface="+mj-lt"/>
              <a:buAutoNum type="arabicPeriod"/>
            </a:pPr>
            <a:r>
              <a:rPr lang="en-US" sz="3600" dirty="0">
                <a:solidFill>
                  <a:schemeClr val="accent2"/>
                </a:solidFill>
                <a:latin typeface="Calibri" panose="020F0502020204030204" pitchFamily="34" charset="0"/>
                <a:cs typeface="Calibri" panose="020F0502020204030204" pitchFamily="34" charset="0"/>
                <a:sym typeface="Proxima Nova"/>
              </a:rPr>
              <a:t>‘true’ value of property prices and </a:t>
            </a:r>
          </a:p>
        </p:txBody>
      </p:sp>
      <p:sp>
        <p:nvSpPr>
          <p:cNvPr id="14" name="Rectangle 13">
            <a:extLst>
              <a:ext uri="{FF2B5EF4-FFF2-40B4-BE49-F238E27FC236}">
                <a16:creationId xmlns:a16="http://schemas.microsoft.com/office/drawing/2014/main" id="{F3288E7E-4B9A-DF4A-B56D-C339D03BEFF8}"/>
              </a:ext>
            </a:extLst>
          </p:cNvPr>
          <p:cNvSpPr/>
          <p:nvPr/>
        </p:nvSpPr>
        <p:spPr>
          <a:xfrm>
            <a:off x="21978257" y="587829"/>
            <a:ext cx="1567543" cy="1371600"/>
          </a:xfrm>
          <a:prstGeom prst="rect">
            <a:avLst/>
          </a:prstGeom>
          <a:solidFill>
            <a:schemeClr val="accent5">
              <a:hueOff val="-7200000"/>
              <a:satOff val="-100001"/>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7F7F7F"/>
              </a:solidFill>
              <a:effectLst/>
              <a:uFillTx/>
              <a:latin typeface="Calibri"/>
              <a:ea typeface="Calibri"/>
              <a:cs typeface="Calibri"/>
              <a:sym typeface="Calibri"/>
            </a:endParaRPr>
          </a:p>
        </p:txBody>
      </p:sp>
      <p:sp>
        <p:nvSpPr>
          <p:cNvPr id="15" name="Rectangle 14">
            <a:extLst>
              <a:ext uri="{FF2B5EF4-FFF2-40B4-BE49-F238E27FC236}">
                <a16:creationId xmlns:a16="http://schemas.microsoft.com/office/drawing/2014/main" id="{B5C0ACB9-0372-034E-9AA8-B1E68FC58ED3}"/>
              </a:ext>
            </a:extLst>
          </p:cNvPr>
          <p:cNvSpPr/>
          <p:nvPr/>
        </p:nvSpPr>
        <p:spPr>
          <a:xfrm rot="5400000">
            <a:off x="-108157" y="2124977"/>
            <a:ext cx="1752347" cy="114966"/>
          </a:xfrm>
          <a:prstGeom prst="rect">
            <a:avLst/>
          </a:prstGeom>
          <a:solidFill>
            <a:schemeClr val="accent2"/>
          </a:solidFill>
          <a:ln w="12700">
            <a:miter lim="400000"/>
          </a:ln>
        </p:spPr>
        <p:txBody>
          <a:bodyPr lIns="91390" rIns="91390" anchor="ctr"/>
          <a:lstStyle/>
          <a:p>
            <a:pPr algn="ctr">
              <a:defRPr>
                <a:solidFill>
                  <a:srgbClr val="000000"/>
                </a:solidFill>
                <a:latin typeface="+mn-lt"/>
                <a:ea typeface="+mn-ea"/>
                <a:cs typeface="+mn-cs"/>
                <a:sym typeface="Montserrat Light"/>
              </a:defRPr>
            </a:pPr>
            <a:endParaRPr sz="7196"/>
          </a:p>
        </p:txBody>
      </p:sp>
      <p:pic>
        <p:nvPicPr>
          <p:cNvPr id="13" name="Picture 12" descr="A tall building in a city&#13;&#10;&#13;&#10;Description automatically generated">
            <a:extLst>
              <a:ext uri="{FF2B5EF4-FFF2-40B4-BE49-F238E27FC236}">
                <a16:creationId xmlns:a16="http://schemas.microsoft.com/office/drawing/2014/main" id="{88359A51-53BB-BC4D-A2F2-4506776CC4F7}"/>
              </a:ext>
            </a:extLst>
          </p:cNvPr>
          <p:cNvPicPr>
            <a:picLocks noChangeAspect="1"/>
          </p:cNvPicPr>
          <p:nvPr/>
        </p:nvPicPr>
        <p:blipFill rotWithShape="1">
          <a:blip r:embed="rId6">
            <a:extLst>
              <a:ext uri="{28A0092B-C50C-407E-A947-70E740481C1C}">
                <a14:useLocalDpi xmlns:a14="http://schemas.microsoft.com/office/drawing/2010/main" val="0"/>
              </a:ext>
            </a:extLst>
          </a:blip>
          <a:srcRect b="8549"/>
          <a:stretch/>
        </p:blipFill>
        <p:spPr>
          <a:xfrm>
            <a:off x="15740622" y="-27867"/>
            <a:ext cx="8630678" cy="13716000"/>
          </a:xfrm>
          <a:prstGeom prst="rect">
            <a:avLst/>
          </a:prstGeom>
        </p:spPr>
      </p:pic>
      <p:graphicFrame>
        <p:nvGraphicFramePr>
          <p:cNvPr id="18" name="Table 17">
            <a:extLst>
              <a:ext uri="{FF2B5EF4-FFF2-40B4-BE49-F238E27FC236}">
                <a16:creationId xmlns:a16="http://schemas.microsoft.com/office/drawing/2014/main" id="{A720CE74-96AD-544F-9DFF-A618DE774283}"/>
              </a:ext>
            </a:extLst>
          </p:cNvPr>
          <p:cNvGraphicFramePr>
            <a:graphicFrameLocks noGrp="1"/>
          </p:cNvGraphicFramePr>
          <p:nvPr>
            <p:extLst>
              <p:ext uri="{D42A27DB-BD31-4B8C-83A1-F6EECF244321}">
                <p14:modId xmlns:p14="http://schemas.microsoft.com/office/powerpoint/2010/main" val="787024700"/>
              </p:ext>
            </p:extLst>
          </p:nvPr>
        </p:nvGraphicFramePr>
        <p:xfrm>
          <a:off x="0" y="13063592"/>
          <a:ext cx="24371300" cy="688984"/>
        </p:xfrm>
        <a:graphic>
          <a:graphicData uri="http://schemas.openxmlformats.org/drawingml/2006/table">
            <a:tbl>
              <a:tblPr firstRow="1" bandRow="1">
                <a:tableStyleId>{5940675A-B579-460E-94D1-54222C63F5DA}</a:tableStyleId>
              </a:tblPr>
              <a:tblGrid>
                <a:gridCol w="4874260">
                  <a:extLst>
                    <a:ext uri="{9D8B030D-6E8A-4147-A177-3AD203B41FA5}">
                      <a16:colId xmlns:a16="http://schemas.microsoft.com/office/drawing/2014/main" val="2562361467"/>
                    </a:ext>
                  </a:extLst>
                </a:gridCol>
                <a:gridCol w="4874260">
                  <a:extLst>
                    <a:ext uri="{9D8B030D-6E8A-4147-A177-3AD203B41FA5}">
                      <a16:colId xmlns:a16="http://schemas.microsoft.com/office/drawing/2014/main" val="938463527"/>
                    </a:ext>
                  </a:extLst>
                </a:gridCol>
                <a:gridCol w="4874260">
                  <a:extLst>
                    <a:ext uri="{9D8B030D-6E8A-4147-A177-3AD203B41FA5}">
                      <a16:colId xmlns:a16="http://schemas.microsoft.com/office/drawing/2014/main" val="1520599154"/>
                    </a:ext>
                  </a:extLst>
                </a:gridCol>
                <a:gridCol w="4874260">
                  <a:extLst>
                    <a:ext uri="{9D8B030D-6E8A-4147-A177-3AD203B41FA5}">
                      <a16:colId xmlns:a16="http://schemas.microsoft.com/office/drawing/2014/main" val="2490029138"/>
                    </a:ext>
                  </a:extLst>
                </a:gridCol>
                <a:gridCol w="4874260">
                  <a:extLst>
                    <a:ext uri="{9D8B030D-6E8A-4147-A177-3AD203B41FA5}">
                      <a16:colId xmlns:a16="http://schemas.microsoft.com/office/drawing/2014/main" val="128232890"/>
                    </a:ext>
                  </a:extLst>
                </a:gridCol>
              </a:tblGrid>
              <a:tr h="688984">
                <a:tc>
                  <a:txBody>
                    <a:bodyPr/>
                    <a:lstStyle/>
                    <a:p>
                      <a:r>
                        <a:rPr lang="en-US" sz="2800" dirty="0">
                          <a:solidFill>
                            <a:schemeClr val="bg1"/>
                          </a:solidFill>
                        </a:rPr>
                        <a:t>Introduction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2800" dirty="0">
                          <a:solidFill>
                            <a:sysClr val="windowText" lastClr="000000"/>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r>
                        <a:rPr lang="en-US" sz="2800" dirty="0">
                          <a:solidFill>
                            <a:schemeClr val="accent2"/>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r>
                        <a:rPr lang="en-US" sz="2800" dirty="0">
                          <a:solidFill>
                            <a:schemeClr val="accent2"/>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r>
                        <a:rPr lang="en-US" sz="2800" dirty="0">
                          <a:solidFill>
                            <a:schemeClr val="accent2"/>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979840728"/>
                  </a:ext>
                </a:extLst>
              </a:tr>
            </a:tbl>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Box 7"/>
          <p:cNvSpPr txBox="1">
            <a:spLocks noGrp="1"/>
          </p:cNvSpPr>
          <p:nvPr>
            <p:ph type="sldNum" sz="quarter" idx="2"/>
          </p:nvPr>
        </p:nvSpPr>
        <p:spPr>
          <a:xfrm>
            <a:off x="5738997" y="1034301"/>
            <a:ext cx="383607" cy="551145"/>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a:t>
            </a:fld>
            <a:endParaRPr/>
          </a:p>
        </p:txBody>
      </p:sp>
      <p:sp>
        <p:nvSpPr>
          <p:cNvPr id="142" name="Rectangle 10"/>
          <p:cNvSpPr/>
          <p:nvPr/>
        </p:nvSpPr>
        <p:spPr>
          <a:xfrm>
            <a:off x="15754073" y="27867"/>
            <a:ext cx="7871175" cy="13716000"/>
          </a:xfrm>
          <a:prstGeom prst="rect">
            <a:avLst/>
          </a:prstGeom>
          <a:solidFill>
            <a:schemeClr val="accent2">
              <a:alpha val="80000"/>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144" name="Rectangle 95"/>
          <p:cNvSpPr txBox="1"/>
          <p:nvPr/>
        </p:nvSpPr>
        <p:spPr>
          <a:xfrm>
            <a:off x="16669350" y="3859516"/>
            <a:ext cx="6080701" cy="53771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2800">
                <a:latin typeface="+mn-lt"/>
                <a:ea typeface="+mn-ea"/>
                <a:cs typeface="+mn-cs"/>
                <a:sym typeface="Montserrat Light"/>
              </a:defRPr>
            </a:lvl1pPr>
          </a:lstStyle>
          <a:p>
            <a:pPr marL="533400" indent="-457200">
              <a:lnSpc>
                <a:spcPct val="115000"/>
              </a:lnSpc>
              <a:buClr>
                <a:srgbClr val="434343"/>
              </a:buClr>
              <a:buSzPts val="2400"/>
              <a:buFont typeface="Arial" panose="020B0604020202020204" pitchFamily="34" charset="0"/>
              <a:buChar char="•"/>
            </a:pPr>
            <a:endParaRPr lang="en-US" dirty="0">
              <a:solidFill>
                <a:schemeClr val="accent4"/>
              </a:solidFill>
              <a:latin typeface="Proxima Nova"/>
              <a:sym typeface="Proxima Nova"/>
            </a:endParaRPr>
          </a:p>
        </p:txBody>
      </p:sp>
      <p:sp>
        <p:nvSpPr>
          <p:cNvPr id="16" name="TextBox 8">
            <a:extLst>
              <a:ext uri="{FF2B5EF4-FFF2-40B4-BE49-F238E27FC236}">
                <a16:creationId xmlns:a16="http://schemas.microsoft.com/office/drawing/2014/main" id="{F56B73BA-2651-BB48-8AEB-A221E7257DF8}"/>
              </a:ext>
            </a:extLst>
          </p:cNvPr>
          <p:cNvSpPr txBox="1"/>
          <p:nvPr/>
        </p:nvSpPr>
        <p:spPr>
          <a:xfrm>
            <a:off x="-4088157" y="1570692"/>
            <a:ext cx="14403656" cy="101566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10000" b="1">
                <a:solidFill>
                  <a:schemeClr val="accent5">
                    <a:hueOff val="-7200000"/>
                    <a:satOff val="-100001"/>
                  </a:schemeClr>
                </a:solidFill>
                <a:latin typeface="Montserrat Bold"/>
                <a:ea typeface="Montserrat Bold"/>
                <a:cs typeface="Montserrat Bold"/>
                <a:sym typeface="Montserrat Bold"/>
              </a:defRPr>
            </a:lvl1pPr>
          </a:lstStyle>
          <a:p>
            <a:r>
              <a:rPr sz="6000" dirty="0">
                <a:solidFill>
                  <a:schemeClr val="accent2"/>
                </a:solidFill>
              </a:rPr>
              <a:t>Introduct</a:t>
            </a:r>
            <a:r>
              <a:rPr lang="en-US" sz="6000" dirty="0">
                <a:solidFill>
                  <a:schemeClr val="accent2"/>
                </a:solidFill>
              </a:rPr>
              <a:t>ion</a:t>
            </a:r>
            <a:endParaRPr sz="6000" dirty="0">
              <a:solidFill>
                <a:schemeClr val="accent2"/>
              </a:solidFill>
            </a:endParaRPr>
          </a:p>
        </p:txBody>
      </p:sp>
      <p:sp>
        <p:nvSpPr>
          <p:cNvPr id="14" name="Rectangle 13">
            <a:extLst>
              <a:ext uri="{FF2B5EF4-FFF2-40B4-BE49-F238E27FC236}">
                <a16:creationId xmlns:a16="http://schemas.microsoft.com/office/drawing/2014/main" id="{F3288E7E-4B9A-DF4A-B56D-C339D03BEFF8}"/>
              </a:ext>
            </a:extLst>
          </p:cNvPr>
          <p:cNvSpPr/>
          <p:nvPr/>
        </p:nvSpPr>
        <p:spPr>
          <a:xfrm>
            <a:off x="21978257" y="587829"/>
            <a:ext cx="1567543" cy="1371600"/>
          </a:xfrm>
          <a:prstGeom prst="rect">
            <a:avLst/>
          </a:prstGeom>
          <a:solidFill>
            <a:schemeClr val="accent5">
              <a:hueOff val="-7200000"/>
              <a:satOff val="-100001"/>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7F7F7F"/>
              </a:solidFill>
              <a:effectLst/>
              <a:uFillTx/>
              <a:latin typeface="Calibri"/>
              <a:ea typeface="Calibri"/>
              <a:cs typeface="Calibri"/>
              <a:sym typeface="Calibri"/>
            </a:endParaRPr>
          </a:p>
        </p:txBody>
      </p:sp>
      <p:sp>
        <p:nvSpPr>
          <p:cNvPr id="15" name="Rectangle 14">
            <a:extLst>
              <a:ext uri="{FF2B5EF4-FFF2-40B4-BE49-F238E27FC236}">
                <a16:creationId xmlns:a16="http://schemas.microsoft.com/office/drawing/2014/main" id="{B5C0ACB9-0372-034E-9AA8-B1E68FC58ED3}"/>
              </a:ext>
            </a:extLst>
          </p:cNvPr>
          <p:cNvSpPr/>
          <p:nvPr/>
        </p:nvSpPr>
        <p:spPr>
          <a:xfrm rot="5400000">
            <a:off x="-108157" y="2124977"/>
            <a:ext cx="1752347" cy="114966"/>
          </a:xfrm>
          <a:prstGeom prst="rect">
            <a:avLst/>
          </a:prstGeom>
          <a:solidFill>
            <a:schemeClr val="accent2"/>
          </a:solidFill>
          <a:ln w="12700">
            <a:miter lim="400000"/>
          </a:ln>
        </p:spPr>
        <p:txBody>
          <a:bodyPr lIns="91390" rIns="91390" anchor="ctr"/>
          <a:lstStyle/>
          <a:p>
            <a:pPr algn="ctr">
              <a:defRPr>
                <a:solidFill>
                  <a:srgbClr val="000000"/>
                </a:solidFill>
                <a:latin typeface="+mn-lt"/>
                <a:ea typeface="+mn-ea"/>
                <a:cs typeface="+mn-cs"/>
                <a:sym typeface="Montserrat Light"/>
              </a:defRPr>
            </a:pPr>
            <a:endParaRPr sz="7196"/>
          </a:p>
        </p:txBody>
      </p:sp>
      <p:pic>
        <p:nvPicPr>
          <p:cNvPr id="13" name="Picture 12" descr="A tall building in a city&#13;&#10;&#13;&#10;Description automatically generated">
            <a:extLst>
              <a:ext uri="{FF2B5EF4-FFF2-40B4-BE49-F238E27FC236}">
                <a16:creationId xmlns:a16="http://schemas.microsoft.com/office/drawing/2014/main" id="{88359A51-53BB-BC4D-A2F2-4506776CC4F7}"/>
              </a:ext>
            </a:extLst>
          </p:cNvPr>
          <p:cNvPicPr>
            <a:picLocks noChangeAspect="1"/>
          </p:cNvPicPr>
          <p:nvPr/>
        </p:nvPicPr>
        <p:blipFill rotWithShape="1">
          <a:blip r:embed="rId3">
            <a:extLst>
              <a:ext uri="{28A0092B-C50C-407E-A947-70E740481C1C}">
                <a14:useLocalDpi xmlns:a14="http://schemas.microsoft.com/office/drawing/2010/main" val="0"/>
              </a:ext>
            </a:extLst>
          </a:blip>
          <a:srcRect b="8549"/>
          <a:stretch/>
        </p:blipFill>
        <p:spPr>
          <a:xfrm>
            <a:off x="14597743" y="-27867"/>
            <a:ext cx="9773557" cy="13716000"/>
          </a:xfrm>
          <a:prstGeom prst="rect">
            <a:avLst/>
          </a:prstGeom>
        </p:spPr>
      </p:pic>
      <p:sp>
        <p:nvSpPr>
          <p:cNvPr id="2" name="Rectangle 1">
            <a:extLst>
              <a:ext uri="{FF2B5EF4-FFF2-40B4-BE49-F238E27FC236}">
                <a16:creationId xmlns:a16="http://schemas.microsoft.com/office/drawing/2014/main" id="{18385A9D-A4A3-BF40-B626-A863C24FCA28}"/>
              </a:ext>
            </a:extLst>
          </p:cNvPr>
          <p:cNvSpPr/>
          <p:nvPr/>
        </p:nvSpPr>
        <p:spPr>
          <a:xfrm>
            <a:off x="825500" y="4397227"/>
            <a:ext cx="12638316" cy="6400983"/>
          </a:xfrm>
          <a:prstGeom prst="rect">
            <a:avLst/>
          </a:prstGeom>
          <a:solidFill>
            <a:schemeClr val="accent1">
              <a:lumMod val="75000"/>
            </a:schemeClr>
          </a:solidFill>
        </p:spPr>
        <p:txBody>
          <a:bodyPr wrap="square">
            <a:spAutoFit/>
          </a:bodyPr>
          <a:lstStyle/>
          <a:p>
            <a:pPr marL="76200" lvl="0">
              <a:lnSpc>
                <a:spcPct val="115000"/>
              </a:lnSpc>
              <a:buClr>
                <a:srgbClr val="434343"/>
              </a:buClr>
              <a:buSzPts val="2400"/>
            </a:pPr>
            <a:r>
              <a:rPr lang="en-US" sz="6000" b="1" dirty="0">
                <a:solidFill>
                  <a:schemeClr val="bg1"/>
                </a:solidFill>
                <a:latin typeface="Calibri" panose="020F0502020204030204" pitchFamily="34" charset="0"/>
                <a:cs typeface="Calibri" panose="020F0502020204030204" pitchFamily="34" charset="0"/>
                <a:sym typeface="Proxima Nova"/>
              </a:rPr>
              <a:t>Goal: </a:t>
            </a:r>
          </a:p>
          <a:p>
            <a:pPr marL="76200" lvl="0">
              <a:lnSpc>
                <a:spcPct val="115000"/>
              </a:lnSpc>
              <a:buClr>
                <a:srgbClr val="434343"/>
              </a:buClr>
              <a:buSzPts val="2400"/>
            </a:pPr>
            <a:endParaRPr lang="en-US" sz="6000" b="1" dirty="0">
              <a:solidFill>
                <a:schemeClr val="bg1"/>
              </a:solidFill>
              <a:latin typeface="Calibri" panose="020F0502020204030204" pitchFamily="34" charset="0"/>
              <a:cs typeface="Calibri" panose="020F0502020204030204" pitchFamily="34" charset="0"/>
              <a:sym typeface="Proxima Nova"/>
            </a:endParaRPr>
          </a:p>
          <a:p>
            <a:pPr marL="76200" lvl="0" algn="ctr">
              <a:lnSpc>
                <a:spcPct val="115000"/>
              </a:lnSpc>
              <a:buClr>
                <a:srgbClr val="434343"/>
              </a:buClr>
              <a:buSzPts val="2400"/>
            </a:pPr>
            <a:r>
              <a:rPr lang="en-US" sz="6000" b="1" dirty="0">
                <a:solidFill>
                  <a:schemeClr val="bg1"/>
                </a:solidFill>
                <a:latin typeface="Calibri" panose="020F0502020204030204" pitchFamily="34" charset="0"/>
                <a:cs typeface="Calibri" panose="020F0502020204030204" pitchFamily="34" charset="0"/>
                <a:sym typeface="Proxima Nova"/>
              </a:rPr>
              <a:t>Use property listings to predict prices and grant buyers’ with more power in determining if their desired property is priced at the 'truth' value</a:t>
            </a:r>
            <a:endParaRPr lang="en-US" sz="6000" b="1" dirty="0">
              <a:solidFill>
                <a:schemeClr val="bg1"/>
              </a:solidFill>
              <a:latin typeface="Calibri" panose="020F0502020204030204" pitchFamily="34" charset="0"/>
              <a:ea typeface="Proxima Nova"/>
              <a:cs typeface="Calibri" panose="020F0502020204030204" pitchFamily="34" charset="0"/>
              <a:sym typeface="Proxima Nova"/>
            </a:endParaRPr>
          </a:p>
        </p:txBody>
      </p:sp>
      <p:graphicFrame>
        <p:nvGraphicFramePr>
          <p:cNvPr id="10" name="Table 9">
            <a:extLst>
              <a:ext uri="{FF2B5EF4-FFF2-40B4-BE49-F238E27FC236}">
                <a16:creationId xmlns:a16="http://schemas.microsoft.com/office/drawing/2014/main" id="{76F08F1D-93BC-274B-9C43-E1B94BF40C95}"/>
              </a:ext>
            </a:extLst>
          </p:cNvPr>
          <p:cNvGraphicFramePr>
            <a:graphicFrameLocks noGrp="1"/>
          </p:cNvGraphicFramePr>
          <p:nvPr>
            <p:extLst>
              <p:ext uri="{D42A27DB-BD31-4B8C-83A1-F6EECF244321}">
                <p14:modId xmlns:p14="http://schemas.microsoft.com/office/powerpoint/2010/main" val="1388709611"/>
              </p:ext>
            </p:extLst>
          </p:nvPr>
        </p:nvGraphicFramePr>
        <p:xfrm>
          <a:off x="0" y="13063592"/>
          <a:ext cx="24371300" cy="688984"/>
        </p:xfrm>
        <a:graphic>
          <a:graphicData uri="http://schemas.openxmlformats.org/drawingml/2006/table">
            <a:tbl>
              <a:tblPr firstRow="1" bandRow="1">
                <a:tableStyleId>{5940675A-B579-460E-94D1-54222C63F5DA}</a:tableStyleId>
              </a:tblPr>
              <a:tblGrid>
                <a:gridCol w="4874260">
                  <a:extLst>
                    <a:ext uri="{9D8B030D-6E8A-4147-A177-3AD203B41FA5}">
                      <a16:colId xmlns:a16="http://schemas.microsoft.com/office/drawing/2014/main" val="2562361467"/>
                    </a:ext>
                  </a:extLst>
                </a:gridCol>
                <a:gridCol w="4874260">
                  <a:extLst>
                    <a:ext uri="{9D8B030D-6E8A-4147-A177-3AD203B41FA5}">
                      <a16:colId xmlns:a16="http://schemas.microsoft.com/office/drawing/2014/main" val="938463527"/>
                    </a:ext>
                  </a:extLst>
                </a:gridCol>
                <a:gridCol w="4874260">
                  <a:extLst>
                    <a:ext uri="{9D8B030D-6E8A-4147-A177-3AD203B41FA5}">
                      <a16:colId xmlns:a16="http://schemas.microsoft.com/office/drawing/2014/main" val="1520599154"/>
                    </a:ext>
                  </a:extLst>
                </a:gridCol>
                <a:gridCol w="4874260">
                  <a:extLst>
                    <a:ext uri="{9D8B030D-6E8A-4147-A177-3AD203B41FA5}">
                      <a16:colId xmlns:a16="http://schemas.microsoft.com/office/drawing/2014/main" val="2490029138"/>
                    </a:ext>
                  </a:extLst>
                </a:gridCol>
                <a:gridCol w="4874260">
                  <a:extLst>
                    <a:ext uri="{9D8B030D-6E8A-4147-A177-3AD203B41FA5}">
                      <a16:colId xmlns:a16="http://schemas.microsoft.com/office/drawing/2014/main" val="128232890"/>
                    </a:ext>
                  </a:extLst>
                </a:gridCol>
              </a:tblGrid>
              <a:tr h="688984">
                <a:tc>
                  <a:txBody>
                    <a:bodyPr/>
                    <a:lstStyle/>
                    <a:p>
                      <a:r>
                        <a:rPr lang="en-US" sz="2800" dirty="0">
                          <a:solidFill>
                            <a:schemeClr val="bg1"/>
                          </a:solidFill>
                        </a:rPr>
                        <a:t>Introduction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2800" dirty="0">
                          <a:solidFill>
                            <a:sysClr val="windowText" lastClr="000000"/>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r>
                        <a:rPr lang="en-US" sz="2800" dirty="0">
                          <a:solidFill>
                            <a:schemeClr val="accent2"/>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r>
                        <a:rPr lang="en-US" sz="2800" dirty="0">
                          <a:solidFill>
                            <a:schemeClr val="accent2"/>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r>
                        <a:rPr lang="en-US" sz="2800" dirty="0">
                          <a:solidFill>
                            <a:schemeClr val="accent2"/>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979840728"/>
                  </a:ext>
                </a:extLst>
              </a:tr>
            </a:tbl>
          </a:graphicData>
        </a:graphic>
      </p:graphicFrame>
    </p:spTree>
    <p:extLst>
      <p:ext uri="{BB962C8B-B14F-4D97-AF65-F5344CB8AC3E}">
        <p14:creationId xmlns:p14="http://schemas.microsoft.com/office/powerpoint/2010/main" val="355748114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Box 7"/>
          <p:cNvSpPr txBox="1">
            <a:spLocks noGrp="1"/>
          </p:cNvSpPr>
          <p:nvPr>
            <p:ph type="sldNum" sz="quarter" idx="2"/>
          </p:nvPr>
        </p:nvSpPr>
        <p:spPr>
          <a:xfrm>
            <a:off x="22486457" y="1039540"/>
            <a:ext cx="571668" cy="551145"/>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a:t>
            </a:fld>
            <a:endParaRPr/>
          </a:p>
        </p:txBody>
      </p:sp>
      <p:sp>
        <p:nvSpPr>
          <p:cNvPr id="180" name="Rectangle 22"/>
          <p:cNvSpPr/>
          <p:nvPr/>
        </p:nvSpPr>
        <p:spPr>
          <a:xfrm>
            <a:off x="-94483" y="5638689"/>
            <a:ext cx="24403394" cy="96253"/>
          </a:xfrm>
          <a:prstGeom prst="rect">
            <a:avLst/>
          </a:prstGeom>
          <a:solidFill>
            <a:schemeClr val="accent1"/>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181" name="Rectangle 23"/>
          <p:cNvSpPr txBox="1"/>
          <p:nvPr/>
        </p:nvSpPr>
        <p:spPr>
          <a:xfrm>
            <a:off x="544043" y="3892292"/>
            <a:ext cx="3353286" cy="1323439"/>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6600" b="1">
                <a:solidFill>
                  <a:schemeClr val="accent2"/>
                </a:solidFill>
                <a:latin typeface="Montserrat Bold"/>
                <a:ea typeface="Montserrat Bold"/>
                <a:cs typeface="Montserrat Bold"/>
                <a:sym typeface="Montserrat Bold"/>
              </a:defRPr>
            </a:lvl1pPr>
          </a:lstStyle>
          <a:p>
            <a:r>
              <a:rPr lang="en-US" sz="4000" dirty="0"/>
              <a:t>Data </a:t>
            </a:r>
          </a:p>
          <a:p>
            <a:r>
              <a:rPr lang="en-US" sz="4000" dirty="0"/>
              <a:t>collection</a:t>
            </a:r>
            <a:endParaRPr sz="4000" dirty="0"/>
          </a:p>
        </p:txBody>
      </p:sp>
      <p:sp>
        <p:nvSpPr>
          <p:cNvPr id="186" name="Rectangle 36"/>
          <p:cNvSpPr txBox="1"/>
          <p:nvPr/>
        </p:nvSpPr>
        <p:spPr>
          <a:xfrm>
            <a:off x="4073839" y="5885333"/>
            <a:ext cx="5825127" cy="313662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lnSpc>
                <a:spcPts val="4000"/>
              </a:lnSpc>
              <a:defRPr sz="2800">
                <a:latin typeface="+mn-lt"/>
                <a:ea typeface="+mn-ea"/>
                <a:cs typeface="+mn-cs"/>
                <a:sym typeface="Montserrat Light"/>
              </a:defRPr>
            </a:lvl1pPr>
          </a:lstStyle>
          <a:p>
            <a:pPr marL="457200" indent="-457200">
              <a:buFontTx/>
              <a:buChar char="-"/>
            </a:pPr>
            <a:r>
              <a:rPr lang="en-US" dirty="0"/>
              <a:t>Dropped duplicated listings </a:t>
            </a:r>
          </a:p>
          <a:p>
            <a:pPr marL="457200" indent="-457200">
              <a:buFontTx/>
              <a:buChar char="-"/>
            </a:pPr>
            <a:r>
              <a:rPr lang="en-US" dirty="0"/>
              <a:t>Imputed ‘missing’ information as 0</a:t>
            </a:r>
          </a:p>
          <a:p>
            <a:pPr marL="457200" indent="-457200">
              <a:buFontTx/>
              <a:buChar char="-"/>
            </a:pPr>
            <a:r>
              <a:rPr lang="en-US" dirty="0"/>
              <a:t>Converted categorical variables (e.g. property type, model type) to dummy variables</a:t>
            </a:r>
          </a:p>
          <a:p>
            <a:pPr marL="457200" indent="-457200">
              <a:buFontTx/>
              <a:buChar char="-"/>
            </a:pPr>
            <a:endParaRPr dirty="0"/>
          </a:p>
        </p:txBody>
      </p:sp>
      <p:sp>
        <p:nvSpPr>
          <p:cNvPr id="187" name="Rectangle 37"/>
          <p:cNvSpPr txBox="1"/>
          <p:nvPr/>
        </p:nvSpPr>
        <p:spPr>
          <a:xfrm>
            <a:off x="9898967" y="5917427"/>
            <a:ext cx="4441065" cy="159774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lnSpc>
                <a:spcPts val="4000"/>
              </a:lnSpc>
              <a:defRPr sz="2800">
                <a:latin typeface="+mn-lt"/>
                <a:ea typeface="+mn-ea"/>
                <a:cs typeface="+mn-cs"/>
                <a:sym typeface="Montserrat Light"/>
              </a:defRPr>
            </a:lvl1pPr>
          </a:lstStyle>
          <a:p>
            <a:pPr marL="457200" indent="-457200">
              <a:buFontTx/>
              <a:buChar char="-"/>
            </a:pPr>
            <a:r>
              <a:rPr lang="en-US" dirty="0"/>
              <a:t>Age of flat</a:t>
            </a:r>
          </a:p>
          <a:p>
            <a:pPr marL="457200" indent="-457200">
              <a:buFontTx/>
              <a:buChar char="-"/>
            </a:pPr>
            <a:r>
              <a:rPr lang="en-US" dirty="0"/>
              <a:t>HDB Towns </a:t>
            </a:r>
            <a:r>
              <a:rPr lang="en-US" dirty="0">
                <a:sym typeface="Wingdings" pitchFamily="2" charset="2"/>
              </a:rPr>
              <a:t></a:t>
            </a:r>
            <a:r>
              <a:rPr lang="en-US" dirty="0"/>
              <a:t> HDB Region</a:t>
            </a:r>
          </a:p>
          <a:p>
            <a:pPr marL="457200" indent="-457200">
              <a:buFontTx/>
              <a:buChar char="-"/>
            </a:pPr>
            <a:r>
              <a:rPr lang="en-US" dirty="0"/>
              <a:t>Log transformed price</a:t>
            </a:r>
            <a:endParaRPr dirty="0"/>
          </a:p>
        </p:txBody>
      </p:sp>
      <p:sp>
        <p:nvSpPr>
          <p:cNvPr id="190" name="TextBox 17"/>
          <p:cNvSpPr txBox="1"/>
          <p:nvPr/>
        </p:nvSpPr>
        <p:spPr>
          <a:xfrm>
            <a:off x="1062965" y="1476478"/>
            <a:ext cx="5837494" cy="132343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8000" b="1">
                <a:solidFill>
                  <a:srgbClr val="000000"/>
                </a:solidFill>
                <a:latin typeface="Montserrat Bold"/>
                <a:ea typeface="Montserrat Bold"/>
                <a:cs typeface="Montserrat Bold"/>
                <a:sym typeface="Montserrat Bold"/>
              </a:defRPr>
            </a:lvl1pPr>
          </a:lstStyle>
          <a:p>
            <a:r>
              <a:rPr lang="en-SG" dirty="0">
                <a:solidFill>
                  <a:schemeClr val="accent2"/>
                </a:solidFill>
              </a:rPr>
              <a:t>Methodology</a:t>
            </a:r>
          </a:p>
        </p:txBody>
      </p:sp>
      <p:sp>
        <p:nvSpPr>
          <p:cNvPr id="192" name="Oval 1"/>
          <p:cNvSpPr/>
          <p:nvPr/>
        </p:nvSpPr>
        <p:spPr>
          <a:xfrm>
            <a:off x="1989845" y="5488298"/>
            <a:ext cx="381265" cy="381265"/>
          </a:xfrm>
          <a:prstGeom prst="ellipse">
            <a:avLst/>
          </a:prstGeom>
          <a:solidFill>
            <a:schemeClr val="accent5">
              <a:hueOff val="-7200000"/>
              <a:satOff val="-100001"/>
            </a:schemeClr>
          </a:solidFill>
          <a:ln w="57150">
            <a:solidFill>
              <a:schemeClr val="accent1"/>
            </a:solidFill>
            <a:miter/>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193" name="Oval 15"/>
          <p:cNvSpPr/>
          <p:nvPr/>
        </p:nvSpPr>
        <p:spPr>
          <a:xfrm>
            <a:off x="6502292" y="5476223"/>
            <a:ext cx="381265" cy="381265"/>
          </a:xfrm>
          <a:prstGeom prst="ellipse">
            <a:avLst/>
          </a:prstGeom>
          <a:solidFill>
            <a:schemeClr val="accent5">
              <a:hueOff val="-7200000"/>
              <a:satOff val="-100001"/>
            </a:schemeClr>
          </a:solidFill>
          <a:ln w="57150">
            <a:solidFill>
              <a:schemeClr val="accent1"/>
            </a:solidFill>
            <a:miter/>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194" name="Oval 21"/>
          <p:cNvSpPr/>
          <p:nvPr/>
        </p:nvSpPr>
        <p:spPr>
          <a:xfrm>
            <a:off x="12119500" y="5496184"/>
            <a:ext cx="381265" cy="381265"/>
          </a:xfrm>
          <a:prstGeom prst="ellipse">
            <a:avLst/>
          </a:prstGeom>
          <a:solidFill>
            <a:schemeClr val="accent5">
              <a:hueOff val="-7200000"/>
              <a:satOff val="-100001"/>
            </a:schemeClr>
          </a:solidFill>
          <a:ln w="57150">
            <a:solidFill>
              <a:schemeClr val="accent1"/>
            </a:solidFill>
            <a:miter/>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195" name="Oval 24"/>
          <p:cNvSpPr/>
          <p:nvPr/>
        </p:nvSpPr>
        <p:spPr>
          <a:xfrm>
            <a:off x="16822580" y="5504068"/>
            <a:ext cx="381265" cy="381265"/>
          </a:xfrm>
          <a:prstGeom prst="ellipse">
            <a:avLst/>
          </a:prstGeom>
          <a:solidFill>
            <a:schemeClr val="accent5">
              <a:hueOff val="-7200000"/>
              <a:satOff val="-100001"/>
            </a:schemeClr>
          </a:solidFill>
          <a:ln w="57150">
            <a:solidFill>
              <a:schemeClr val="accent1"/>
            </a:solidFill>
            <a:miter/>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19" name="Rectangle 23">
            <a:extLst>
              <a:ext uri="{FF2B5EF4-FFF2-40B4-BE49-F238E27FC236}">
                <a16:creationId xmlns:a16="http://schemas.microsoft.com/office/drawing/2014/main" id="{7D3DCD52-F46A-E547-AB08-C5A3CFBBD8B4}"/>
              </a:ext>
            </a:extLst>
          </p:cNvPr>
          <p:cNvSpPr txBox="1"/>
          <p:nvPr/>
        </p:nvSpPr>
        <p:spPr>
          <a:xfrm>
            <a:off x="5129534" y="3793333"/>
            <a:ext cx="3353286" cy="1323439"/>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6600" b="1">
                <a:solidFill>
                  <a:schemeClr val="accent2"/>
                </a:solidFill>
                <a:latin typeface="Montserrat Bold"/>
                <a:ea typeface="Montserrat Bold"/>
                <a:cs typeface="Montserrat Bold"/>
                <a:sym typeface="Montserrat Bold"/>
              </a:defRPr>
            </a:lvl1pPr>
          </a:lstStyle>
          <a:p>
            <a:r>
              <a:rPr lang="en-US" sz="4000" dirty="0"/>
              <a:t>Data</a:t>
            </a:r>
          </a:p>
          <a:p>
            <a:r>
              <a:rPr lang="en-US" sz="4000" dirty="0"/>
              <a:t>Preprocessing</a:t>
            </a:r>
            <a:endParaRPr sz="4000" dirty="0"/>
          </a:p>
        </p:txBody>
      </p:sp>
      <p:sp>
        <p:nvSpPr>
          <p:cNvPr id="20" name="Rectangle 23">
            <a:extLst>
              <a:ext uri="{FF2B5EF4-FFF2-40B4-BE49-F238E27FC236}">
                <a16:creationId xmlns:a16="http://schemas.microsoft.com/office/drawing/2014/main" id="{59A791EA-0DEB-6349-A346-D7D1ECFD4167}"/>
              </a:ext>
            </a:extLst>
          </p:cNvPr>
          <p:cNvSpPr txBox="1"/>
          <p:nvPr/>
        </p:nvSpPr>
        <p:spPr>
          <a:xfrm>
            <a:off x="10640452" y="3793333"/>
            <a:ext cx="3353286" cy="1323439"/>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6600" b="1">
                <a:solidFill>
                  <a:schemeClr val="accent2"/>
                </a:solidFill>
                <a:latin typeface="Montserrat Bold"/>
                <a:ea typeface="Montserrat Bold"/>
                <a:cs typeface="Montserrat Bold"/>
                <a:sym typeface="Montserrat Bold"/>
              </a:defRPr>
            </a:lvl1pPr>
          </a:lstStyle>
          <a:p>
            <a:r>
              <a:rPr lang="en-US" sz="4000" dirty="0"/>
              <a:t>Feature Engineering</a:t>
            </a:r>
            <a:endParaRPr sz="4000" dirty="0"/>
          </a:p>
        </p:txBody>
      </p:sp>
      <p:pic>
        <p:nvPicPr>
          <p:cNvPr id="2" name="Picture 1">
            <a:extLst>
              <a:ext uri="{FF2B5EF4-FFF2-40B4-BE49-F238E27FC236}">
                <a16:creationId xmlns:a16="http://schemas.microsoft.com/office/drawing/2014/main" id="{1AFA0777-CC07-344B-8557-6E15229E328B}"/>
              </a:ext>
            </a:extLst>
          </p:cNvPr>
          <p:cNvPicPr>
            <a:picLocks noChangeAspect="1"/>
          </p:cNvPicPr>
          <p:nvPr/>
        </p:nvPicPr>
        <p:blipFill rotWithShape="1">
          <a:blip r:embed="rId3"/>
          <a:srcRect t="13139" b="24212"/>
          <a:stretch/>
        </p:blipFill>
        <p:spPr>
          <a:xfrm>
            <a:off x="1275187" y="6101052"/>
            <a:ext cx="1810580" cy="1134299"/>
          </a:xfrm>
          <a:prstGeom prst="rect">
            <a:avLst/>
          </a:prstGeom>
        </p:spPr>
      </p:pic>
      <p:pic>
        <p:nvPicPr>
          <p:cNvPr id="18" name="Picture 17">
            <a:extLst>
              <a:ext uri="{FF2B5EF4-FFF2-40B4-BE49-F238E27FC236}">
                <a16:creationId xmlns:a16="http://schemas.microsoft.com/office/drawing/2014/main" id="{5808A788-A599-CE43-8E1B-F930CB9F2ECF}"/>
              </a:ext>
            </a:extLst>
          </p:cNvPr>
          <p:cNvPicPr>
            <a:picLocks noChangeAspect="1"/>
          </p:cNvPicPr>
          <p:nvPr/>
        </p:nvPicPr>
        <p:blipFill rotWithShape="1">
          <a:blip r:embed="rId4"/>
          <a:srcRect l="15142" r="17504"/>
          <a:stretch/>
        </p:blipFill>
        <p:spPr>
          <a:xfrm>
            <a:off x="496511" y="9407005"/>
            <a:ext cx="3207787" cy="2679700"/>
          </a:xfrm>
          <a:prstGeom prst="rect">
            <a:avLst/>
          </a:prstGeom>
          <a:solidFill>
            <a:schemeClr val="accent1">
              <a:lumMod val="20000"/>
              <a:lumOff val="80000"/>
            </a:schemeClr>
          </a:solidFill>
        </p:spPr>
      </p:pic>
      <p:pic>
        <p:nvPicPr>
          <p:cNvPr id="21" name="Picture 20">
            <a:extLst>
              <a:ext uri="{FF2B5EF4-FFF2-40B4-BE49-F238E27FC236}">
                <a16:creationId xmlns:a16="http://schemas.microsoft.com/office/drawing/2014/main" id="{16244933-9E7E-D04A-B7AC-BD85A04B823E}"/>
              </a:ext>
            </a:extLst>
          </p:cNvPr>
          <p:cNvPicPr>
            <a:picLocks noChangeAspect="1"/>
          </p:cNvPicPr>
          <p:nvPr/>
        </p:nvPicPr>
        <p:blipFill>
          <a:blip r:embed="rId5"/>
          <a:stretch>
            <a:fillRect/>
          </a:stretch>
        </p:blipFill>
        <p:spPr>
          <a:xfrm>
            <a:off x="19598806" y="9611993"/>
            <a:ext cx="4234972" cy="2269724"/>
          </a:xfrm>
          <a:prstGeom prst="rect">
            <a:avLst/>
          </a:prstGeom>
        </p:spPr>
      </p:pic>
      <p:sp>
        <p:nvSpPr>
          <p:cNvPr id="22" name="Rectangle 23">
            <a:extLst>
              <a:ext uri="{FF2B5EF4-FFF2-40B4-BE49-F238E27FC236}">
                <a16:creationId xmlns:a16="http://schemas.microsoft.com/office/drawing/2014/main" id="{A0297023-D7FA-814B-82C5-C7FDEF2B8FC8}"/>
              </a:ext>
            </a:extLst>
          </p:cNvPr>
          <p:cNvSpPr txBox="1"/>
          <p:nvPr/>
        </p:nvSpPr>
        <p:spPr>
          <a:xfrm>
            <a:off x="15301749" y="3788891"/>
            <a:ext cx="3353286" cy="1323439"/>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6600" b="1">
                <a:solidFill>
                  <a:schemeClr val="accent2"/>
                </a:solidFill>
                <a:latin typeface="Montserrat Bold"/>
                <a:ea typeface="Montserrat Bold"/>
                <a:cs typeface="Montserrat Bold"/>
                <a:sym typeface="Montserrat Bold"/>
              </a:defRPr>
            </a:lvl1pPr>
          </a:lstStyle>
          <a:p>
            <a:r>
              <a:rPr lang="en-US" sz="4000" dirty="0"/>
              <a:t>Feature Selection</a:t>
            </a:r>
            <a:endParaRPr sz="4000" dirty="0"/>
          </a:p>
        </p:txBody>
      </p:sp>
      <p:sp>
        <p:nvSpPr>
          <p:cNvPr id="23" name="Rectangle 23">
            <a:extLst>
              <a:ext uri="{FF2B5EF4-FFF2-40B4-BE49-F238E27FC236}">
                <a16:creationId xmlns:a16="http://schemas.microsoft.com/office/drawing/2014/main" id="{9832A0B0-2C3E-D841-A180-52856336989F}"/>
              </a:ext>
            </a:extLst>
          </p:cNvPr>
          <p:cNvSpPr txBox="1"/>
          <p:nvPr/>
        </p:nvSpPr>
        <p:spPr>
          <a:xfrm>
            <a:off x="19963047" y="3818533"/>
            <a:ext cx="3506493" cy="1323439"/>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6600" b="1">
                <a:solidFill>
                  <a:schemeClr val="accent2"/>
                </a:solidFill>
                <a:latin typeface="Montserrat Bold"/>
                <a:ea typeface="Montserrat Bold"/>
                <a:cs typeface="Montserrat Bold"/>
                <a:sym typeface="Montserrat Bold"/>
              </a:defRPr>
            </a:lvl1pPr>
          </a:lstStyle>
          <a:p>
            <a:r>
              <a:rPr lang="en-US" sz="4000" dirty="0"/>
              <a:t>Train &amp; Evaluate Model</a:t>
            </a:r>
            <a:endParaRPr sz="4000" dirty="0"/>
          </a:p>
        </p:txBody>
      </p:sp>
      <p:sp>
        <p:nvSpPr>
          <p:cNvPr id="24" name="Oval 24">
            <a:extLst>
              <a:ext uri="{FF2B5EF4-FFF2-40B4-BE49-F238E27FC236}">
                <a16:creationId xmlns:a16="http://schemas.microsoft.com/office/drawing/2014/main" id="{D1D789F6-B3A7-8947-889D-6D139C0AB987}"/>
              </a:ext>
            </a:extLst>
          </p:cNvPr>
          <p:cNvSpPr/>
          <p:nvPr/>
        </p:nvSpPr>
        <p:spPr>
          <a:xfrm>
            <a:off x="21525660" y="5536221"/>
            <a:ext cx="381265" cy="381265"/>
          </a:xfrm>
          <a:prstGeom prst="ellipse">
            <a:avLst/>
          </a:prstGeom>
          <a:solidFill>
            <a:schemeClr val="accent5">
              <a:hueOff val="-7200000"/>
              <a:satOff val="-100001"/>
            </a:schemeClr>
          </a:solidFill>
          <a:ln w="57150">
            <a:solidFill>
              <a:schemeClr val="accent1"/>
            </a:solidFill>
            <a:miter/>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pic>
        <p:nvPicPr>
          <p:cNvPr id="4" name="Picture 3">
            <a:extLst>
              <a:ext uri="{FF2B5EF4-FFF2-40B4-BE49-F238E27FC236}">
                <a16:creationId xmlns:a16="http://schemas.microsoft.com/office/drawing/2014/main" id="{60592C4A-5F10-7348-AB5E-79ECEB068613}"/>
              </a:ext>
            </a:extLst>
          </p:cNvPr>
          <p:cNvPicPr>
            <a:picLocks noChangeAspect="1"/>
          </p:cNvPicPr>
          <p:nvPr/>
        </p:nvPicPr>
        <p:blipFill>
          <a:blip r:embed="rId6"/>
          <a:stretch>
            <a:fillRect/>
          </a:stretch>
        </p:blipFill>
        <p:spPr>
          <a:xfrm>
            <a:off x="5178273" y="9835688"/>
            <a:ext cx="2648038" cy="1324019"/>
          </a:xfrm>
          <a:prstGeom prst="rect">
            <a:avLst/>
          </a:prstGeom>
        </p:spPr>
      </p:pic>
      <p:pic>
        <p:nvPicPr>
          <p:cNvPr id="5" name="Picture 4">
            <a:extLst>
              <a:ext uri="{FF2B5EF4-FFF2-40B4-BE49-F238E27FC236}">
                <a16:creationId xmlns:a16="http://schemas.microsoft.com/office/drawing/2014/main" id="{1C8DBE60-D593-B448-9806-DC7C6D0B558C}"/>
              </a:ext>
            </a:extLst>
          </p:cNvPr>
          <p:cNvPicPr>
            <a:picLocks noChangeAspect="1"/>
          </p:cNvPicPr>
          <p:nvPr/>
        </p:nvPicPr>
        <p:blipFill>
          <a:blip r:embed="rId7"/>
          <a:stretch>
            <a:fillRect/>
          </a:stretch>
        </p:blipFill>
        <p:spPr>
          <a:xfrm>
            <a:off x="8948492" y="9756813"/>
            <a:ext cx="5045246" cy="1210859"/>
          </a:xfrm>
          <a:prstGeom prst="rect">
            <a:avLst/>
          </a:prstGeom>
        </p:spPr>
      </p:pic>
      <p:pic>
        <p:nvPicPr>
          <p:cNvPr id="6" name="Picture 5">
            <a:extLst>
              <a:ext uri="{FF2B5EF4-FFF2-40B4-BE49-F238E27FC236}">
                <a16:creationId xmlns:a16="http://schemas.microsoft.com/office/drawing/2014/main" id="{3DC79157-6098-0A45-9AFA-9543F6060B1B}"/>
              </a:ext>
            </a:extLst>
          </p:cNvPr>
          <p:cNvPicPr>
            <a:picLocks noChangeAspect="1"/>
          </p:cNvPicPr>
          <p:nvPr/>
        </p:nvPicPr>
        <p:blipFill rotWithShape="1">
          <a:blip r:embed="rId8"/>
          <a:srcRect t="58210" r="61820" b="11768"/>
          <a:stretch/>
        </p:blipFill>
        <p:spPr>
          <a:xfrm>
            <a:off x="7043173" y="10853627"/>
            <a:ext cx="4234972" cy="1385895"/>
          </a:xfrm>
          <a:prstGeom prst="rect">
            <a:avLst/>
          </a:prstGeom>
        </p:spPr>
      </p:pic>
      <p:pic>
        <p:nvPicPr>
          <p:cNvPr id="7" name="Picture 6">
            <a:extLst>
              <a:ext uri="{FF2B5EF4-FFF2-40B4-BE49-F238E27FC236}">
                <a16:creationId xmlns:a16="http://schemas.microsoft.com/office/drawing/2014/main" id="{9F406226-E4C6-A74A-A44F-487BBFFC81BD}"/>
              </a:ext>
            </a:extLst>
          </p:cNvPr>
          <p:cNvPicPr>
            <a:picLocks noChangeAspect="1"/>
          </p:cNvPicPr>
          <p:nvPr/>
        </p:nvPicPr>
        <p:blipFill>
          <a:blip r:embed="rId9"/>
          <a:stretch>
            <a:fillRect/>
          </a:stretch>
        </p:blipFill>
        <p:spPr>
          <a:xfrm>
            <a:off x="14659642" y="10582408"/>
            <a:ext cx="3538491" cy="577299"/>
          </a:xfrm>
          <a:prstGeom prst="rect">
            <a:avLst/>
          </a:prstGeom>
        </p:spPr>
      </p:pic>
      <p:sp>
        <p:nvSpPr>
          <p:cNvPr id="27" name="TextBox 17">
            <a:extLst>
              <a:ext uri="{FF2B5EF4-FFF2-40B4-BE49-F238E27FC236}">
                <a16:creationId xmlns:a16="http://schemas.microsoft.com/office/drawing/2014/main" id="{A645AFBD-30A2-7B42-9ABA-F07229D43A56}"/>
              </a:ext>
            </a:extLst>
          </p:cNvPr>
          <p:cNvSpPr txBox="1"/>
          <p:nvPr/>
        </p:nvSpPr>
        <p:spPr>
          <a:xfrm>
            <a:off x="653543" y="8723347"/>
            <a:ext cx="1243287" cy="64633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8000" b="1">
                <a:solidFill>
                  <a:srgbClr val="000000"/>
                </a:solidFill>
                <a:latin typeface="Montserrat Bold"/>
                <a:ea typeface="Montserrat Bold"/>
                <a:cs typeface="Montserrat Bold"/>
                <a:sym typeface="Montserrat Bold"/>
              </a:defRPr>
            </a:lvl1pPr>
          </a:lstStyle>
          <a:p>
            <a:r>
              <a:rPr lang="en-SG" sz="3600" dirty="0">
                <a:solidFill>
                  <a:schemeClr val="accent2"/>
                </a:solidFill>
              </a:rPr>
              <a:t>Tools:</a:t>
            </a:r>
          </a:p>
        </p:txBody>
      </p:sp>
      <p:sp>
        <p:nvSpPr>
          <p:cNvPr id="28" name="Rectangle 37">
            <a:extLst>
              <a:ext uri="{FF2B5EF4-FFF2-40B4-BE49-F238E27FC236}">
                <a16:creationId xmlns:a16="http://schemas.microsoft.com/office/drawing/2014/main" id="{A8CC1852-1037-FB4E-B0CB-CB51482DB635}"/>
              </a:ext>
            </a:extLst>
          </p:cNvPr>
          <p:cNvSpPr txBox="1"/>
          <p:nvPr/>
        </p:nvSpPr>
        <p:spPr>
          <a:xfrm>
            <a:off x="19795494" y="6019954"/>
            <a:ext cx="4234972" cy="2110706"/>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lnSpc>
                <a:spcPts val="4000"/>
              </a:lnSpc>
              <a:defRPr sz="2800">
                <a:latin typeface="+mn-lt"/>
                <a:ea typeface="+mn-ea"/>
                <a:cs typeface="+mn-cs"/>
                <a:sym typeface="Montserrat Light"/>
              </a:defRPr>
            </a:lvl1pPr>
          </a:lstStyle>
          <a:p>
            <a:pPr marL="457200" indent="-457200">
              <a:buFontTx/>
              <a:buChar char="-"/>
            </a:pPr>
            <a:r>
              <a:rPr lang="en-US" dirty="0"/>
              <a:t>Lasso regression model</a:t>
            </a:r>
          </a:p>
          <a:p>
            <a:pPr algn="l"/>
            <a:r>
              <a:rPr lang="en-US" dirty="0"/>
              <a:t>Metric: </a:t>
            </a:r>
          </a:p>
          <a:p>
            <a:pPr marL="457200" indent="-457200" algn="l">
              <a:buFontTx/>
              <a:buChar char="-"/>
            </a:pPr>
            <a:r>
              <a:rPr lang="en-US" dirty="0"/>
              <a:t>Mean absolute error, </a:t>
            </a:r>
          </a:p>
          <a:p>
            <a:pPr marL="457200" indent="-457200" algn="l">
              <a:buFontTx/>
              <a:buChar char="-"/>
            </a:pPr>
            <a:r>
              <a:rPr lang="en-US" dirty="0"/>
              <a:t>Root mean squared error</a:t>
            </a:r>
          </a:p>
        </p:txBody>
      </p:sp>
      <p:sp>
        <p:nvSpPr>
          <p:cNvPr id="29" name="Rectangle 28">
            <a:extLst>
              <a:ext uri="{FF2B5EF4-FFF2-40B4-BE49-F238E27FC236}">
                <a16:creationId xmlns:a16="http://schemas.microsoft.com/office/drawing/2014/main" id="{673D2B26-DED8-9342-8506-F85A76FB6C78}"/>
              </a:ext>
            </a:extLst>
          </p:cNvPr>
          <p:cNvSpPr/>
          <p:nvPr/>
        </p:nvSpPr>
        <p:spPr>
          <a:xfrm>
            <a:off x="21978257" y="587829"/>
            <a:ext cx="1567543" cy="1371600"/>
          </a:xfrm>
          <a:prstGeom prst="rect">
            <a:avLst/>
          </a:prstGeom>
          <a:solidFill>
            <a:schemeClr val="accent5">
              <a:hueOff val="-7200000"/>
              <a:satOff val="-100001"/>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7F7F7F"/>
              </a:solidFill>
              <a:effectLst/>
              <a:uFillTx/>
              <a:latin typeface="Calibri"/>
              <a:ea typeface="Calibri"/>
              <a:cs typeface="Calibri"/>
              <a:sym typeface="Calibri"/>
            </a:endParaRPr>
          </a:p>
        </p:txBody>
      </p:sp>
      <p:sp>
        <p:nvSpPr>
          <p:cNvPr id="30" name="Rectangle 29">
            <a:extLst>
              <a:ext uri="{FF2B5EF4-FFF2-40B4-BE49-F238E27FC236}">
                <a16:creationId xmlns:a16="http://schemas.microsoft.com/office/drawing/2014/main" id="{AE148A1C-8A7B-8A40-A897-258B68BB0535}"/>
              </a:ext>
            </a:extLst>
          </p:cNvPr>
          <p:cNvSpPr/>
          <p:nvPr/>
        </p:nvSpPr>
        <p:spPr>
          <a:xfrm rot="5400000">
            <a:off x="-108157" y="2124977"/>
            <a:ext cx="1752347" cy="114966"/>
          </a:xfrm>
          <a:prstGeom prst="rect">
            <a:avLst/>
          </a:prstGeom>
          <a:solidFill>
            <a:schemeClr val="accent2"/>
          </a:solidFill>
          <a:ln w="12700">
            <a:miter lim="400000"/>
          </a:ln>
        </p:spPr>
        <p:txBody>
          <a:bodyPr lIns="91390" rIns="91390" anchor="ctr"/>
          <a:lstStyle/>
          <a:p>
            <a:pPr algn="ctr">
              <a:defRPr>
                <a:solidFill>
                  <a:srgbClr val="000000"/>
                </a:solidFill>
                <a:latin typeface="+mn-lt"/>
                <a:ea typeface="+mn-ea"/>
                <a:cs typeface="+mn-cs"/>
                <a:sym typeface="Montserrat Light"/>
              </a:defRPr>
            </a:pPr>
            <a:endParaRPr sz="7196"/>
          </a:p>
        </p:txBody>
      </p:sp>
      <p:graphicFrame>
        <p:nvGraphicFramePr>
          <p:cNvPr id="31" name="Table 30">
            <a:extLst>
              <a:ext uri="{FF2B5EF4-FFF2-40B4-BE49-F238E27FC236}">
                <a16:creationId xmlns:a16="http://schemas.microsoft.com/office/drawing/2014/main" id="{0EAA05A5-C348-A24B-8390-B1E0D145F173}"/>
              </a:ext>
            </a:extLst>
          </p:cNvPr>
          <p:cNvGraphicFramePr>
            <a:graphicFrameLocks noGrp="1"/>
          </p:cNvGraphicFramePr>
          <p:nvPr>
            <p:extLst>
              <p:ext uri="{D42A27DB-BD31-4B8C-83A1-F6EECF244321}">
                <p14:modId xmlns:p14="http://schemas.microsoft.com/office/powerpoint/2010/main" val="1466758157"/>
              </p:ext>
            </p:extLst>
          </p:nvPr>
        </p:nvGraphicFramePr>
        <p:xfrm>
          <a:off x="0" y="13063592"/>
          <a:ext cx="24371300" cy="688984"/>
        </p:xfrm>
        <a:graphic>
          <a:graphicData uri="http://schemas.openxmlformats.org/drawingml/2006/table">
            <a:tbl>
              <a:tblPr firstRow="1" bandRow="1">
                <a:tableStyleId>{5940675A-B579-460E-94D1-54222C63F5DA}</a:tableStyleId>
              </a:tblPr>
              <a:tblGrid>
                <a:gridCol w="4874260">
                  <a:extLst>
                    <a:ext uri="{9D8B030D-6E8A-4147-A177-3AD203B41FA5}">
                      <a16:colId xmlns:a16="http://schemas.microsoft.com/office/drawing/2014/main" val="2562361467"/>
                    </a:ext>
                  </a:extLst>
                </a:gridCol>
                <a:gridCol w="4874260">
                  <a:extLst>
                    <a:ext uri="{9D8B030D-6E8A-4147-A177-3AD203B41FA5}">
                      <a16:colId xmlns:a16="http://schemas.microsoft.com/office/drawing/2014/main" val="938463527"/>
                    </a:ext>
                  </a:extLst>
                </a:gridCol>
                <a:gridCol w="4874260">
                  <a:extLst>
                    <a:ext uri="{9D8B030D-6E8A-4147-A177-3AD203B41FA5}">
                      <a16:colId xmlns:a16="http://schemas.microsoft.com/office/drawing/2014/main" val="1520599154"/>
                    </a:ext>
                  </a:extLst>
                </a:gridCol>
                <a:gridCol w="4874260">
                  <a:extLst>
                    <a:ext uri="{9D8B030D-6E8A-4147-A177-3AD203B41FA5}">
                      <a16:colId xmlns:a16="http://schemas.microsoft.com/office/drawing/2014/main" val="2490029138"/>
                    </a:ext>
                  </a:extLst>
                </a:gridCol>
                <a:gridCol w="4874260">
                  <a:extLst>
                    <a:ext uri="{9D8B030D-6E8A-4147-A177-3AD203B41FA5}">
                      <a16:colId xmlns:a16="http://schemas.microsoft.com/office/drawing/2014/main" val="128232890"/>
                    </a:ext>
                  </a:extLst>
                </a:gridCol>
              </a:tblGrid>
              <a:tr h="688984">
                <a:tc>
                  <a:txBody>
                    <a:bodyPr/>
                    <a:lstStyle/>
                    <a:p>
                      <a:r>
                        <a:rPr lang="en-US" sz="2800" dirty="0">
                          <a:solidFill>
                            <a:schemeClr val="accent2"/>
                          </a:solidFill>
                        </a:rPr>
                        <a:t>Introduction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r>
                        <a:rPr lang="en-US" sz="2800" dirty="0">
                          <a:solidFill>
                            <a:schemeClr val="bg1"/>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2800" dirty="0">
                          <a:solidFill>
                            <a:schemeClr val="accent2"/>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r>
                        <a:rPr lang="en-US" sz="2800" dirty="0">
                          <a:solidFill>
                            <a:schemeClr val="accent2"/>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r>
                        <a:rPr lang="en-US" sz="2800" dirty="0">
                          <a:solidFill>
                            <a:schemeClr val="accent2"/>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979840728"/>
                  </a:ext>
                </a:extLst>
              </a:tr>
            </a:tbl>
          </a:graphicData>
        </a:graphic>
      </p:graphicFrame>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B9DF207-C1F8-794D-A049-D0C29CAC1B3F}"/>
              </a:ext>
            </a:extLst>
          </p:cNvPr>
          <p:cNvGraphicFramePr>
            <a:graphicFrameLocks noGrp="1"/>
          </p:cNvGraphicFramePr>
          <p:nvPr>
            <p:extLst>
              <p:ext uri="{D42A27DB-BD31-4B8C-83A1-F6EECF244321}">
                <p14:modId xmlns:p14="http://schemas.microsoft.com/office/powerpoint/2010/main" val="1833304534"/>
              </p:ext>
            </p:extLst>
          </p:nvPr>
        </p:nvGraphicFramePr>
        <p:xfrm>
          <a:off x="607800" y="1206084"/>
          <a:ext cx="23155700" cy="11303832"/>
        </p:xfrm>
        <a:graphic>
          <a:graphicData uri="http://schemas.openxmlformats.org/drawingml/2006/table">
            <a:tbl>
              <a:tblPr firstRow="1" bandRow="1">
                <a:tableStyleId>{BC89EF96-8CEA-46FF-86C4-4CE0E7609802}</a:tableStyleId>
              </a:tblPr>
              <a:tblGrid>
                <a:gridCol w="1318467">
                  <a:extLst>
                    <a:ext uri="{9D8B030D-6E8A-4147-A177-3AD203B41FA5}">
                      <a16:colId xmlns:a16="http://schemas.microsoft.com/office/drawing/2014/main" val="3413688491"/>
                    </a:ext>
                  </a:extLst>
                </a:gridCol>
                <a:gridCol w="3498422">
                  <a:extLst>
                    <a:ext uri="{9D8B030D-6E8A-4147-A177-3AD203B41FA5}">
                      <a16:colId xmlns:a16="http://schemas.microsoft.com/office/drawing/2014/main" val="2128504211"/>
                    </a:ext>
                  </a:extLst>
                </a:gridCol>
                <a:gridCol w="3631871">
                  <a:extLst>
                    <a:ext uri="{9D8B030D-6E8A-4147-A177-3AD203B41FA5}">
                      <a16:colId xmlns:a16="http://schemas.microsoft.com/office/drawing/2014/main" val="5872247"/>
                    </a:ext>
                  </a:extLst>
                </a:gridCol>
                <a:gridCol w="3190676">
                  <a:extLst>
                    <a:ext uri="{9D8B030D-6E8A-4147-A177-3AD203B41FA5}">
                      <a16:colId xmlns:a16="http://schemas.microsoft.com/office/drawing/2014/main" val="3526195688"/>
                    </a:ext>
                  </a:extLst>
                </a:gridCol>
                <a:gridCol w="2172201">
                  <a:extLst>
                    <a:ext uri="{9D8B030D-6E8A-4147-A177-3AD203B41FA5}">
                      <a16:colId xmlns:a16="http://schemas.microsoft.com/office/drawing/2014/main" val="3298476398"/>
                    </a:ext>
                  </a:extLst>
                </a:gridCol>
                <a:gridCol w="2631118">
                  <a:extLst>
                    <a:ext uri="{9D8B030D-6E8A-4147-A177-3AD203B41FA5}">
                      <a16:colId xmlns:a16="http://schemas.microsoft.com/office/drawing/2014/main" val="2459551482"/>
                    </a:ext>
                  </a:extLst>
                </a:gridCol>
                <a:gridCol w="2508741">
                  <a:extLst>
                    <a:ext uri="{9D8B030D-6E8A-4147-A177-3AD203B41FA5}">
                      <a16:colId xmlns:a16="http://schemas.microsoft.com/office/drawing/2014/main" val="1694522462"/>
                    </a:ext>
                  </a:extLst>
                </a:gridCol>
                <a:gridCol w="1909627">
                  <a:extLst>
                    <a:ext uri="{9D8B030D-6E8A-4147-A177-3AD203B41FA5}">
                      <a16:colId xmlns:a16="http://schemas.microsoft.com/office/drawing/2014/main" val="1165531325"/>
                    </a:ext>
                  </a:extLst>
                </a:gridCol>
                <a:gridCol w="2294577">
                  <a:extLst>
                    <a:ext uri="{9D8B030D-6E8A-4147-A177-3AD203B41FA5}">
                      <a16:colId xmlns:a16="http://schemas.microsoft.com/office/drawing/2014/main" val="60191711"/>
                    </a:ext>
                  </a:extLst>
                </a:gridCol>
              </a:tblGrid>
              <a:tr h="579222">
                <a:tc rowSpan="2">
                  <a:txBody>
                    <a:bodyPr/>
                    <a:lstStyle/>
                    <a:p>
                      <a:r>
                        <a:rPr lang="en-US" sz="2400" dirty="0">
                          <a:solidFill>
                            <a:schemeClr val="bg1"/>
                          </a:solidFill>
                          <a:cs typeface="+mn-cs"/>
                        </a:rPr>
                        <a:t>Type</a:t>
                      </a:r>
                      <a:endParaRPr lang="en-US" sz="2400" b="0" i="0" dirty="0">
                        <a:solidFill>
                          <a:schemeClr val="bg1"/>
                        </a:solidFill>
                        <a:latin typeface="Franklin Gothic Medium" panose="020B0603020102020204" pitchFamily="34" charset="0"/>
                        <a:cs typeface="+mn-cs"/>
                      </a:endParaRPr>
                    </a:p>
                  </a:txBody>
                  <a:tcPr marL="243713" marR="243713" marT="121857" marB="121857">
                    <a:solidFill>
                      <a:schemeClr val="accent1">
                        <a:lumMod val="75000"/>
                      </a:schemeClr>
                    </a:solidFill>
                  </a:tcPr>
                </a:tc>
                <a:tc rowSpan="2" gridSpan="3">
                  <a:txBody>
                    <a:bodyPr/>
                    <a:lstStyle/>
                    <a:p>
                      <a:r>
                        <a:rPr lang="en-US" sz="2400" dirty="0">
                          <a:solidFill>
                            <a:schemeClr val="bg1"/>
                          </a:solidFill>
                          <a:cs typeface="+mn-cs"/>
                        </a:rPr>
                        <a:t>Variable</a:t>
                      </a:r>
                      <a:endParaRPr lang="en-US" sz="2400" b="0" i="0" dirty="0">
                        <a:solidFill>
                          <a:schemeClr val="bg1"/>
                        </a:solidFill>
                        <a:latin typeface="Franklin Gothic Medium" panose="020B0603020102020204" pitchFamily="34" charset="0"/>
                        <a:cs typeface="+mn-cs"/>
                      </a:endParaRPr>
                    </a:p>
                  </a:txBody>
                  <a:tcPr marL="243713" marR="243713" marT="121857" marB="121857">
                    <a:solidFill>
                      <a:schemeClr val="accent1">
                        <a:lumMod val="75000"/>
                      </a:schemeClr>
                    </a:solidFill>
                  </a:tcPr>
                </a:tc>
                <a:tc rowSpan="2" hMerge="1">
                  <a:txBody>
                    <a:bodyPr/>
                    <a:lstStyle/>
                    <a:p>
                      <a:endParaRPr lang="en-US"/>
                    </a:p>
                  </a:txBody>
                  <a:tcPr/>
                </a:tc>
                <a:tc rowSpan="2" hMerge="1">
                  <a:txBody>
                    <a:bodyPr/>
                    <a:lstStyle/>
                    <a:p>
                      <a:endParaRPr lang="en-US"/>
                    </a:p>
                  </a:txBody>
                  <a:tcPr/>
                </a:tc>
                <a:tc gridSpan="4">
                  <a:txBody>
                    <a:bodyPr/>
                    <a:lstStyle/>
                    <a:p>
                      <a:pPr algn="ctr"/>
                      <a:r>
                        <a:rPr lang="en-US" sz="2400" dirty="0">
                          <a:solidFill>
                            <a:schemeClr val="bg1"/>
                          </a:solidFill>
                          <a:cs typeface="+mn-cs"/>
                        </a:rPr>
                        <a:t>Reason for Removal</a:t>
                      </a:r>
                      <a:endParaRPr lang="en-US" sz="2400" b="0" i="0" dirty="0">
                        <a:solidFill>
                          <a:schemeClr val="bg1"/>
                        </a:solidFill>
                        <a:latin typeface="Franklin Gothic Medium" panose="020B0603020102020204" pitchFamily="34" charset="0"/>
                        <a:cs typeface="+mn-cs"/>
                      </a:endParaRPr>
                    </a:p>
                  </a:txBody>
                  <a:tcPr marL="243713" marR="243713" marT="121857" marB="121857">
                    <a:solidFill>
                      <a:schemeClr val="accent1">
                        <a:lumMod val="75000"/>
                      </a:schemeClr>
                    </a:solidFill>
                  </a:tcPr>
                </a:tc>
                <a:tc hMerge="1">
                  <a:txBody>
                    <a:bodyPr/>
                    <a:lstStyle/>
                    <a:p>
                      <a:pPr algn="ctr"/>
                      <a:endParaRPr lang="en-US" sz="2400" b="0" i="0" dirty="0">
                        <a:solidFill>
                          <a:schemeClr val="bg1"/>
                        </a:solidFill>
                        <a:latin typeface="Franklin Gothic Medium" panose="020B0603020102020204" pitchFamily="34" charset="0"/>
                      </a:endParaRPr>
                    </a:p>
                  </a:txBody>
                  <a:tcPr marL="243713" marR="243713" marT="121857" marB="121857">
                    <a:solidFill>
                      <a:schemeClr val="accent1">
                        <a:lumMod val="75000"/>
                      </a:schemeClr>
                    </a:solidFill>
                  </a:tcPr>
                </a:tc>
                <a:tc hMerge="1">
                  <a:txBody>
                    <a:bodyPr/>
                    <a:lstStyle/>
                    <a:p>
                      <a:endParaRPr lang="en-US"/>
                    </a:p>
                  </a:txBody>
                  <a:tcPr/>
                </a:tc>
                <a:tc hMerge="1">
                  <a:txBody>
                    <a:bodyPr/>
                    <a:lstStyle/>
                    <a:p>
                      <a:endParaRPr lang="en-US" b="0" i="0" dirty="0">
                        <a:latin typeface="Franklin Gothic Medium" panose="020B0603020102020204" pitchFamily="34" charset="0"/>
                      </a:endParaRPr>
                    </a:p>
                  </a:txBody>
                  <a:tcPr/>
                </a:tc>
                <a:tc rowSpan="2">
                  <a:txBody>
                    <a:bodyPr/>
                    <a:lstStyle/>
                    <a:p>
                      <a:pPr algn="ctr"/>
                      <a:r>
                        <a:rPr lang="en-US" sz="2400" dirty="0">
                          <a:solidFill>
                            <a:schemeClr val="bg1"/>
                          </a:solidFill>
                          <a:cs typeface="+mn-cs"/>
                        </a:rPr>
                        <a:t>In final model?</a:t>
                      </a:r>
                      <a:endParaRPr lang="en-US" sz="2400" b="0" i="0" dirty="0">
                        <a:solidFill>
                          <a:schemeClr val="bg1"/>
                        </a:solidFill>
                        <a:latin typeface="Franklin Gothic Medium" panose="020B0603020102020204" pitchFamily="34" charset="0"/>
                        <a:cs typeface="+mn-cs"/>
                      </a:endParaRPr>
                    </a:p>
                  </a:txBody>
                  <a:tcPr marL="243713" marR="243713" marT="121857" marB="121857">
                    <a:solidFill>
                      <a:schemeClr val="accent1">
                        <a:lumMod val="75000"/>
                      </a:schemeClr>
                    </a:solidFill>
                  </a:tcPr>
                </a:tc>
                <a:extLst>
                  <a:ext uri="{0D108BD9-81ED-4DB2-BD59-A6C34878D82A}">
                    <a16:rowId xmlns:a16="http://schemas.microsoft.com/office/drawing/2014/main" val="3456952826"/>
                  </a:ext>
                </a:extLst>
              </a:tr>
              <a:tr h="926827">
                <a:tc vMerge="1">
                  <a:txBody>
                    <a:bodyPr/>
                    <a:lstStyle/>
                    <a:p>
                      <a:endParaRPr lang="en-US" sz="2400" b="0" i="0" dirty="0">
                        <a:solidFill>
                          <a:schemeClr val="bg1"/>
                        </a:solidFill>
                        <a:latin typeface="Franklin Gothic Medium" panose="020B0603020102020204" pitchFamily="34" charset="0"/>
                        <a:cs typeface="+mn-cs"/>
                      </a:endParaRPr>
                    </a:p>
                  </a:txBody>
                  <a:tcPr marL="243713" marR="243713" marT="121857" marB="121857">
                    <a:solidFill>
                      <a:schemeClr val="accent1">
                        <a:lumMod val="75000"/>
                      </a:schemeClr>
                    </a:solidFill>
                  </a:tcPr>
                </a:tc>
                <a:tc gridSpan="3" vMerge="1">
                  <a:txBody>
                    <a:bodyPr/>
                    <a:lstStyle/>
                    <a:p>
                      <a:endParaRPr lang="en-US" sz="2400" b="0" i="0" dirty="0">
                        <a:solidFill>
                          <a:schemeClr val="bg1"/>
                        </a:solidFill>
                        <a:latin typeface="Franklin Gothic Medium" panose="020B0603020102020204" pitchFamily="34" charset="0"/>
                        <a:cs typeface="+mn-cs"/>
                      </a:endParaRPr>
                    </a:p>
                  </a:txBody>
                  <a:tcPr marL="243713" marR="243713" marT="121857" marB="121857">
                    <a:solidFill>
                      <a:schemeClr val="accent1">
                        <a:lumMod val="75000"/>
                      </a:schemeClr>
                    </a:solidFill>
                  </a:tcPr>
                </a:tc>
                <a:tc hMerge="1" vMerge="1">
                  <a:txBody>
                    <a:bodyPr/>
                    <a:lstStyle/>
                    <a:p>
                      <a:endParaRPr lang="en-US"/>
                    </a:p>
                  </a:txBody>
                  <a:tcPr/>
                </a:tc>
                <a:tc hMerge="1" vMerge="1">
                  <a:txBody>
                    <a:bodyPr/>
                    <a:lstStyle/>
                    <a:p>
                      <a:endParaRPr lang="en-US"/>
                    </a:p>
                  </a:txBody>
                  <a:tcPr/>
                </a:tc>
                <a:tc>
                  <a:txBody>
                    <a:bodyPr/>
                    <a:lstStyle/>
                    <a:p>
                      <a:pPr algn="ctr"/>
                      <a:r>
                        <a:rPr lang="en-US" sz="2400" b="0" i="0" dirty="0">
                          <a:solidFill>
                            <a:schemeClr val="bg1"/>
                          </a:solidFill>
                          <a:latin typeface="Franklin Gothic Medium" panose="020B0603020102020204" pitchFamily="34" charset="0"/>
                          <a:cs typeface="+mn-cs"/>
                        </a:rPr>
                        <a:t>High correlation</a:t>
                      </a:r>
                    </a:p>
                  </a:txBody>
                  <a:tcPr marL="243713" marR="243713" marT="121857" marB="121857">
                    <a:solidFill>
                      <a:schemeClr val="accent1">
                        <a:lumMod val="75000"/>
                      </a:schemeClr>
                    </a:solidFill>
                  </a:tcPr>
                </a:tc>
                <a:tc>
                  <a:txBody>
                    <a:bodyPr/>
                    <a:lstStyle/>
                    <a:p>
                      <a:pPr algn="ctr"/>
                      <a:r>
                        <a:rPr lang="en-US" sz="2400" b="0" i="0" dirty="0">
                          <a:solidFill>
                            <a:schemeClr val="bg1"/>
                          </a:solidFill>
                          <a:latin typeface="Franklin Gothic Medium" panose="020B0603020102020204" pitchFamily="34" charset="0"/>
                          <a:cs typeface="+mn-cs"/>
                        </a:rPr>
                        <a:t>Zero correlation with target</a:t>
                      </a:r>
                    </a:p>
                  </a:txBody>
                  <a:tcPr marL="243713" marR="243713" marT="121857" marB="121857">
                    <a:solidFill>
                      <a:schemeClr val="accent1">
                        <a:lumMod val="75000"/>
                      </a:schemeClr>
                    </a:solidFill>
                  </a:tcPr>
                </a:tc>
                <a:tc>
                  <a:txBody>
                    <a:bodyPr/>
                    <a:lstStyle/>
                    <a:p>
                      <a:pPr marL="0" marR="0" lvl="0" indent="0" algn="ctr" defTabSz="1828433" rtl="0" eaLnBrk="1" fontAlgn="auto" latinLnBrk="0" hangingPunct="1">
                        <a:lnSpc>
                          <a:spcPct val="100000"/>
                        </a:lnSpc>
                        <a:spcBef>
                          <a:spcPts val="0"/>
                        </a:spcBef>
                        <a:spcAft>
                          <a:spcPts val="0"/>
                        </a:spcAft>
                        <a:buClrTx/>
                        <a:buSzTx/>
                        <a:buFontTx/>
                        <a:buNone/>
                        <a:tabLst/>
                        <a:defRPr/>
                      </a:pPr>
                      <a:r>
                        <a:rPr lang="en-US" sz="2400" b="0" i="0" dirty="0">
                          <a:solidFill>
                            <a:schemeClr val="bg1"/>
                          </a:solidFill>
                          <a:latin typeface="Franklin Gothic Medium" panose="020B0603020102020204" pitchFamily="34" charset="0"/>
                          <a:cs typeface="+mn-cs"/>
                        </a:rPr>
                        <a:t>Backward stepwise</a:t>
                      </a:r>
                    </a:p>
                  </a:txBody>
                  <a:tcPr marL="243713" marR="243713" marT="121857" marB="121857">
                    <a:solidFill>
                      <a:schemeClr val="accent1">
                        <a:lumMod val="75000"/>
                      </a:schemeClr>
                    </a:solidFill>
                  </a:tcPr>
                </a:tc>
                <a:tc>
                  <a:txBody>
                    <a:bodyPr/>
                    <a:lstStyle/>
                    <a:p>
                      <a:pPr algn="ctr"/>
                      <a:r>
                        <a:rPr lang="en-US" sz="2400" b="0" i="0" dirty="0">
                          <a:solidFill>
                            <a:schemeClr val="bg1"/>
                          </a:solidFill>
                          <a:latin typeface="Franklin Gothic Medium" panose="020B0603020102020204" pitchFamily="34" charset="0"/>
                          <a:cs typeface="+mn-cs"/>
                        </a:rPr>
                        <a:t>Lasso regression</a:t>
                      </a:r>
                    </a:p>
                  </a:txBody>
                  <a:tcPr marL="243713" marR="243713" marT="121857" marB="121857">
                    <a:solidFill>
                      <a:schemeClr val="accent1">
                        <a:lumMod val="75000"/>
                      </a:schemeClr>
                    </a:solidFill>
                  </a:tcPr>
                </a:tc>
                <a:tc vMerge="1">
                  <a:txBody>
                    <a:bodyPr/>
                    <a:lstStyle/>
                    <a:p>
                      <a:pPr algn="ctr"/>
                      <a:endParaRPr lang="en-US" sz="2400" b="0" i="0" dirty="0">
                        <a:solidFill>
                          <a:schemeClr val="bg1"/>
                        </a:solidFill>
                        <a:latin typeface="Franklin Gothic Medium" panose="020B0603020102020204" pitchFamily="34" charset="0"/>
                        <a:cs typeface="+mn-cs"/>
                      </a:endParaRPr>
                    </a:p>
                  </a:txBody>
                  <a:tcPr marL="243713" marR="243713" marT="121857" marB="121857">
                    <a:solidFill>
                      <a:schemeClr val="accent1">
                        <a:lumMod val="75000"/>
                      </a:schemeClr>
                    </a:solidFill>
                  </a:tcPr>
                </a:tc>
                <a:extLst>
                  <a:ext uri="{0D108BD9-81ED-4DB2-BD59-A6C34878D82A}">
                    <a16:rowId xmlns:a16="http://schemas.microsoft.com/office/drawing/2014/main" val="1717997478"/>
                  </a:ext>
                </a:extLst>
              </a:tr>
              <a:tr h="492321">
                <a:tc>
                  <a:txBody>
                    <a:bodyPr/>
                    <a:lstStyle/>
                    <a:p>
                      <a:r>
                        <a:rPr lang="en-US" sz="1800" dirty="0">
                          <a:solidFill>
                            <a:schemeClr val="accent2"/>
                          </a:solidFill>
                          <a:cs typeface="+mn-cs"/>
                        </a:rPr>
                        <a:t>Target</a:t>
                      </a:r>
                      <a:endParaRPr lang="en-US" sz="1800" b="0" i="0" dirty="0">
                        <a:solidFill>
                          <a:schemeClr val="accent2"/>
                        </a:solidFill>
                        <a:latin typeface="Franklin Gothic Medium" panose="020B0603020102020204" pitchFamily="34" charset="0"/>
                        <a:cs typeface="+mn-cs"/>
                      </a:endParaRPr>
                    </a:p>
                  </a:txBody>
                  <a:tcPr marL="243713" marR="243713" marT="121857" marB="121857"/>
                </a:tc>
                <a:tc gridSpan="3">
                  <a:txBody>
                    <a:bodyPr/>
                    <a:lstStyle/>
                    <a:p>
                      <a:r>
                        <a:rPr lang="en-US" sz="1800" dirty="0">
                          <a:solidFill>
                            <a:schemeClr val="accent2"/>
                          </a:solidFill>
                          <a:cs typeface="+mn-cs"/>
                        </a:rPr>
                        <a:t>Asking price (log)</a:t>
                      </a:r>
                      <a:endParaRPr lang="en-US" sz="1800" b="0" i="0" dirty="0">
                        <a:solidFill>
                          <a:schemeClr val="accent2"/>
                        </a:solidFill>
                        <a:latin typeface="Franklin Gothic Medium" panose="020B0603020102020204" pitchFamily="34" charset="0"/>
                        <a:cs typeface="+mn-cs"/>
                      </a:endParaRPr>
                    </a:p>
                  </a:txBody>
                  <a:tcPr marL="243713" marR="243713" marT="121857" marB="121857"/>
                </a:tc>
                <a:tc hMerge="1">
                  <a:txBody>
                    <a:bodyPr/>
                    <a:lstStyle/>
                    <a:p>
                      <a:endParaRPr lang="en-US"/>
                    </a:p>
                  </a:txBody>
                  <a:tcPr/>
                </a:tc>
                <a:tc hMerge="1">
                  <a:txBody>
                    <a:bodyPr/>
                    <a:lstStyle/>
                    <a:p>
                      <a:endParaRPr lang="en-US"/>
                    </a:p>
                  </a:txBody>
                  <a:tcPr/>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b="0" i="0" dirty="0">
                          <a:solidFill>
                            <a:schemeClr val="accent2"/>
                          </a:solidFill>
                          <a:latin typeface="Franklin Gothic Medium" panose="020B0603020102020204" pitchFamily="34" charset="0"/>
                          <a:cs typeface="+mn-cs"/>
                        </a:rPr>
                        <a:t>✓</a:t>
                      </a:r>
                    </a:p>
                  </a:txBody>
                  <a:tcPr marL="243713" marR="243713" marT="121857" marB="121857"/>
                </a:tc>
                <a:extLst>
                  <a:ext uri="{0D108BD9-81ED-4DB2-BD59-A6C34878D82A}">
                    <a16:rowId xmlns:a16="http://schemas.microsoft.com/office/drawing/2014/main" val="753849232"/>
                  </a:ext>
                </a:extLst>
              </a:tr>
              <a:tr h="492321">
                <a:tc rowSpan="11">
                  <a:txBody>
                    <a:bodyPr/>
                    <a:lstStyle/>
                    <a:p>
                      <a:r>
                        <a:rPr lang="en-US" sz="1800" dirty="0">
                          <a:solidFill>
                            <a:schemeClr val="accent2"/>
                          </a:solidFill>
                          <a:cs typeface="+mn-cs"/>
                        </a:rPr>
                        <a:t>Core</a:t>
                      </a:r>
                      <a:endParaRPr lang="en-US" sz="1800" b="0" i="0" dirty="0">
                        <a:solidFill>
                          <a:schemeClr val="accent2"/>
                        </a:solidFill>
                        <a:latin typeface="Franklin Gothic Medium" panose="020B0603020102020204" pitchFamily="34" charset="0"/>
                        <a:cs typeface="+mn-cs"/>
                      </a:endParaRPr>
                    </a:p>
                  </a:txBody>
                  <a:tcPr marL="243713" marR="243713" marT="121857" marB="121857"/>
                </a:tc>
                <a:tc gridSpan="3">
                  <a:txBody>
                    <a:bodyPr/>
                    <a:lstStyle/>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dirty="0">
                          <a:solidFill>
                            <a:schemeClr val="accent2"/>
                          </a:solidFill>
                          <a:cs typeface="+mn-cs"/>
                        </a:rPr>
                        <a:t>Property Type</a:t>
                      </a:r>
                      <a:endParaRPr lang="en-US" sz="1800" b="0" i="0" dirty="0">
                        <a:solidFill>
                          <a:schemeClr val="accent2"/>
                        </a:solidFill>
                        <a:latin typeface="Franklin Gothic Medium" panose="020B0603020102020204" pitchFamily="34" charset="0"/>
                        <a:cs typeface="+mn-cs"/>
                      </a:endParaRPr>
                    </a:p>
                  </a:txBody>
                  <a:tcPr marL="243713" marR="243713" marT="121857" marB="121857"/>
                </a:tc>
                <a:tc hMerge="1">
                  <a:txBody>
                    <a:bodyPr/>
                    <a:lstStyle/>
                    <a:p>
                      <a:endParaRPr lang="en-US"/>
                    </a:p>
                  </a:txBody>
                  <a:tcPr/>
                </a:tc>
                <a:tc hMerge="1">
                  <a:txBody>
                    <a:bodyPr/>
                    <a:lstStyle/>
                    <a:p>
                      <a:endParaRPr lang="en-US"/>
                    </a:p>
                  </a:txBody>
                  <a:tcPr/>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b="0" i="0" dirty="0">
                          <a:solidFill>
                            <a:schemeClr val="accent2"/>
                          </a:solidFill>
                          <a:latin typeface="Franklin Gothic Medium" panose="020B0603020102020204" pitchFamily="34" charset="0"/>
                          <a:cs typeface="+mn-cs"/>
                        </a:rPr>
                        <a:t>✓</a:t>
                      </a:r>
                    </a:p>
                  </a:txBody>
                  <a:tcPr marL="243713" marR="243713" marT="121857" marB="121857"/>
                </a:tc>
                <a:extLst>
                  <a:ext uri="{0D108BD9-81ED-4DB2-BD59-A6C34878D82A}">
                    <a16:rowId xmlns:a16="http://schemas.microsoft.com/office/drawing/2014/main" val="1909883627"/>
                  </a:ext>
                </a:extLst>
              </a:tr>
              <a:tr h="526263">
                <a:tc vMerge="1">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gridSpan="3">
                  <a:txBody>
                    <a:bodyPr/>
                    <a:lstStyle/>
                    <a:p>
                      <a:r>
                        <a:rPr lang="en-US" sz="1800" dirty="0">
                          <a:solidFill>
                            <a:schemeClr val="accent2"/>
                          </a:solidFill>
                          <a:cs typeface="+mn-cs"/>
                        </a:rPr>
                        <a:t>Model type</a:t>
                      </a:r>
                    </a:p>
                  </a:txBody>
                  <a:tcPr marL="243713" marR="243713" marT="121857" marB="121857"/>
                </a:tc>
                <a:tc hMerge="1">
                  <a:txBody>
                    <a:bodyPr/>
                    <a:lstStyle/>
                    <a:p>
                      <a:endParaRPr lang="en-US"/>
                    </a:p>
                  </a:txBody>
                  <a:tcPr/>
                </a:tc>
                <a:tc hMerge="1">
                  <a:txBody>
                    <a:bodyPr/>
                    <a:lstStyle/>
                    <a:p>
                      <a:endParaRPr lang="en-US"/>
                    </a:p>
                  </a:txBody>
                  <a:tcPr/>
                </a:tc>
                <a:tc>
                  <a:txBody>
                    <a:bodyPr/>
                    <a:lstStyle/>
                    <a:p>
                      <a:endParaRPr lang="en-US" sz="1800" b="0" i="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a:solidFill>
                          <a:schemeClr val="accent2"/>
                        </a:solidFill>
                        <a:latin typeface="Franklin Gothic Medium" panose="020B0603020102020204" pitchFamily="34" charset="0"/>
                        <a:cs typeface="+mn-cs"/>
                      </a:endParaRPr>
                    </a:p>
                  </a:txBody>
                  <a:tcPr marL="243713" marR="243713" marT="121857" marB="121857"/>
                </a:tc>
                <a:tc>
                  <a:txBody>
                    <a:bodyPr/>
                    <a:lstStyle/>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dirty="0">
                          <a:solidFill>
                            <a:schemeClr val="accent2"/>
                          </a:solidFill>
                          <a:cs typeface="+mn-cs"/>
                        </a:rPr>
                        <a:t>Certain Model types</a:t>
                      </a:r>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b="0" i="0" dirty="0">
                          <a:solidFill>
                            <a:schemeClr val="accent2"/>
                          </a:solidFill>
                          <a:latin typeface="Franklin Gothic Medium" panose="020B0603020102020204" pitchFamily="34" charset="0"/>
                          <a:cs typeface="+mn-cs"/>
                        </a:rPr>
                        <a:t>✓</a:t>
                      </a:r>
                    </a:p>
                  </a:txBody>
                  <a:tcPr marL="243713" marR="243713" marT="121857" marB="121857"/>
                </a:tc>
                <a:tc>
                  <a:txBody>
                    <a:bodyPr/>
                    <a:lstStyle/>
                    <a:p>
                      <a:pPr marL="0" marR="0" lvl="0" indent="0" algn="ctr" defTabSz="1828433" rtl="0" eaLnBrk="1" fontAlgn="auto" latinLnBrk="0" hangingPunct="1">
                        <a:lnSpc>
                          <a:spcPct val="100000"/>
                        </a:lnSpc>
                        <a:spcBef>
                          <a:spcPts val="0"/>
                        </a:spcBef>
                        <a:spcAft>
                          <a:spcPts val="0"/>
                        </a:spcAft>
                        <a:buClrTx/>
                        <a:buSzTx/>
                        <a:buFontTx/>
                        <a:buNone/>
                        <a:tabLst/>
                        <a:defRPr/>
                      </a:pPr>
                      <a:endParaRPr lang="en-US" sz="1800" b="0" i="0" dirty="0">
                        <a:solidFill>
                          <a:schemeClr val="accent2"/>
                        </a:solidFill>
                        <a:latin typeface="Franklin Gothic Medium" panose="020B0603020102020204" pitchFamily="34" charset="0"/>
                        <a:cs typeface="+mn-cs"/>
                      </a:endParaRPr>
                    </a:p>
                  </a:txBody>
                  <a:tcPr marL="243713" marR="243713" marT="121857" marB="121857"/>
                </a:tc>
                <a:extLst>
                  <a:ext uri="{0D108BD9-81ED-4DB2-BD59-A6C34878D82A}">
                    <a16:rowId xmlns:a16="http://schemas.microsoft.com/office/drawing/2014/main" val="289350349"/>
                  </a:ext>
                </a:extLst>
              </a:tr>
              <a:tr h="526263">
                <a:tc vMerge="1">
                  <a:txBody>
                    <a:bodyPr/>
                    <a:lstStyle/>
                    <a:p>
                      <a:endParaRPr lang="en-US"/>
                    </a:p>
                  </a:txBody>
                  <a:tcPr/>
                </a:tc>
                <a:tc gridSpan="3">
                  <a:txBody>
                    <a:bodyPr/>
                    <a:lstStyle/>
                    <a:p>
                      <a:r>
                        <a:rPr lang="en-US" sz="1800" dirty="0">
                          <a:solidFill>
                            <a:schemeClr val="accent2"/>
                          </a:solidFill>
                          <a:cs typeface="+mn-cs"/>
                        </a:rPr>
                        <a:t>Bedrooms</a:t>
                      </a:r>
                    </a:p>
                  </a:txBody>
                  <a:tcPr marL="243713" marR="243713" marT="121857" marB="121857"/>
                </a:tc>
                <a:tc hMerge="1">
                  <a:txBody>
                    <a:bodyPr/>
                    <a:lstStyle/>
                    <a:p>
                      <a:endParaRPr lang="en-US"/>
                    </a:p>
                  </a:txBody>
                  <a:tcPr/>
                </a:tc>
                <a:tc hMerge="1">
                  <a:txBody>
                    <a:bodyPr/>
                    <a:lstStyle/>
                    <a:p>
                      <a:endParaRPr lang="en-US"/>
                    </a:p>
                  </a:txBody>
                  <a:tcPr/>
                </a:tc>
                <a:tc>
                  <a:txBody>
                    <a:bodyPr/>
                    <a:lstStyle/>
                    <a:p>
                      <a:endParaRPr lang="en-US" sz="1800" b="0" i="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a:solidFill>
                          <a:schemeClr val="accent2"/>
                        </a:solidFill>
                        <a:latin typeface="Franklin Gothic Medium" panose="020B0603020102020204" pitchFamily="34" charset="0"/>
                        <a:cs typeface="+mn-cs"/>
                      </a:endParaRPr>
                    </a:p>
                  </a:txBody>
                  <a:tcPr marL="243713" marR="243713" marT="121857" marB="121857"/>
                </a:tc>
                <a:tc>
                  <a:txBody>
                    <a:bodyPr/>
                    <a:lstStyle/>
                    <a:p>
                      <a:pPr marL="0" marR="0" lvl="0" indent="0" algn="ctr" defTabSz="1828433" rtl="0" eaLnBrk="1" fontAlgn="auto" latinLnBrk="0" hangingPunct="1">
                        <a:lnSpc>
                          <a:spcPct val="100000"/>
                        </a:lnSpc>
                        <a:spcBef>
                          <a:spcPts val="0"/>
                        </a:spcBef>
                        <a:spcAft>
                          <a:spcPts val="0"/>
                        </a:spcAft>
                        <a:buClrTx/>
                        <a:buSzTx/>
                        <a:buFontTx/>
                        <a:buNone/>
                        <a:tabLst/>
                        <a:defRPr/>
                      </a:pPr>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pPr marL="0" marR="0" lvl="0" indent="0" algn="ctr" defTabSz="1828433" rtl="0" eaLnBrk="1" fontAlgn="auto" latinLnBrk="0" hangingPunct="1">
                        <a:lnSpc>
                          <a:spcPct val="100000"/>
                        </a:lnSpc>
                        <a:spcBef>
                          <a:spcPts val="0"/>
                        </a:spcBef>
                        <a:spcAft>
                          <a:spcPts val="0"/>
                        </a:spcAft>
                        <a:buClrTx/>
                        <a:buSzTx/>
                        <a:buFontTx/>
                        <a:buNone/>
                        <a:tabLst/>
                        <a:defRPr/>
                      </a:pPr>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b="0" i="0" dirty="0">
                          <a:solidFill>
                            <a:schemeClr val="accent2"/>
                          </a:solidFill>
                          <a:latin typeface="Franklin Gothic Medium" panose="020B0603020102020204" pitchFamily="34" charset="0"/>
                          <a:cs typeface="+mn-cs"/>
                        </a:rPr>
                        <a:t>✓</a:t>
                      </a:r>
                    </a:p>
                  </a:txBody>
                  <a:tcPr marL="243713" marR="243713" marT="121857" marB="121857"/>
                </a:tc>
                <a:extLst>
                  <a:ext uri="{0D108BD9-81ED-4DB2-BD59-A6C34878D82A}">
                    <a16:rowId xmlns:a16="http://schemas.microsoft.com/office/drawing/2014/main" val="4114408953"/>
                  </a:ext>
                </a:extLst>
              </a:tr>
              <a:tr h="492321">
                <a:tc vMerge="1">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gridSpan="3">
                  <a:txBody>
                    <a:bodyPr/>
                    <a:lstStyle/>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dirty="0">
                          <a:solidFill>
                            <a:schemeClr val="accent2"/>
                          </a:solidFill>
                          <a:cs typeface="+mn-cs"/>
                        </a:rPr>
                        <a:t>Per square foot</a:t>
                      </a:r>
                      <a:endParaRPr lang="en-US" sz="1800" b="0" i="0" dirty="0">
                        <a:solidFill>
                          <a:schemeClr val="accent2"/>
                        </a:solidFill>
                        <a:latin typeface="Franklin Gothic Medium" panose="020B0603020102020204" pitchFamily="34" charset="0"/>
                        <a:cs typeface="+mn-cs"/>
                      </a:endParaRPr>
                    </a:p>
                  </a:txBody>
                  <a:tcPr marL="243713" marR="243713" marT="121857" marB="121857"/>
                </a:tc>
                <a:tc hMerge="1">
                  <a:txBody>
                    <a:bodyPr/>
                    <a:lstStyle/>
                    <a:p>
                      <a:endParaRPr lang="en-US"/>
                    </a:p>
                  </a:txBody>
                  <a:tcPr/>
                </a:tc>
                <a:tc hMerge="1">
                  <a:txBody>
                    <a:bodyPr/>
                    <a:lstStyle/>
                    <a:p>
                      <a:endParaRPr lang="en-US"/>
                    </a:p>
                  </a:txBody>
                  <a:tcPr/>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b="0" i="0" dirty="0">
                          <a:solidFill>
                            <a:schemeClr val="accent2"/>
                          </a:solidFill>
                          <a:latin typeface="Franklin Gothic Medium" panose="020B0603020102020204" pitchFamily="34" charset="0"/>
                          <a:cs typeface="+mn-cs"/>
                        </a:rPr>
                        <a:t>✓</a:t>
                      </a:r>
                    </a:p>
                  </a:txBody>
                  <a:tcPr marL="243713" marR="243713" marT="121857" marB="121857"/>
                </a:tc>
                <a:extLst>
                  <a:ext uri="{0D108BD9-81ED-4DB2-BD59-A6C34878D82A}">
                    <a16:rowId xmlns:a16="http://schemas.microsoft.com/office/drawing/2014/main" val="1056975786"/>
                  </a:ext>
                </a:extLst>
              </a:tr>
              <a:tr h="492321">
                <a:tc vMerge="1">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gridSpan="3">
                  <a:txBody>
                    <a:bodyPr/>
                    <a:lstStyle/>
                    <a:p>
                      <a:r>
                        <a:rPr lang="en-US" sz="1800" dirty="0">
                          <a:solidFill>
                            <a:schemeClr val="accent2"/>
                          </a:solidFill>
                          <a:cs typeface="+mn-cs"/>
                        </a:rPr>
                        <a:t>Area</a:t>
                      </a:r>
                      <a:endParaRPr lang="en-US" sz="1800" b="0" i="0" dirty="0">
                        <a:solidFill>
                          <a:schemeClr val="accent2"/>
                        </a:solidFill>
                        <a:latin typeface="Franklin Gothic Medium" panose="020B0603020102020204" pitchFamily="34" charset="0"/>
                        <a:cs typeface="+mn-cs"/>
                      </a:endParaRPr>
                    </a:p>
                  </a:txBody>
                  <a:tcPr marL="243713" marR="243713" marT="121857" marB="121857"/>
                </a:tc>
                <a:tc hMerge="1">
                  <a:txBody>
                    <a:bodyPr/>
                    <a:lstStyle/>
                    <a:p>
                      <a:endParaRPr lang="en-US"/>
                    </a:p>
                  </a:txBody>
                  <a:tcPr/>
                </a:tc>
                <a:tc hMerge="1">
                  <a:txBody>
                    <a:bodyPr/>
                    <a:lstStyle/>
                    <a:p>
                      <a:endParaRPr lang="en-US"/>
                    </a:p>
                  </a:txBody>
                  <a:tcPr/>
                </a:tc>
                <a:tc>
                  <a:txBody>
                    <a:bodyPr/>
                    <a:lstStyle/>
                    <a:p>
                      <a:r>
                        <a:rPr lang="en-US" sz="1800" b="0" i="0" dirty="0">
                          <a:solidFill>
                            <a:schemeClr val="accent2"/>
                          </a:solidFill>
                          <a:latin typeface="Franklin Gothic Medium" panose="020B0603020102020204" pitchFamily="34" charset="0"/>
                          <a:cs typeface="+mn-cs"/>
                        </a:rPr>
                        <a:t>✓</a:t>
                      </a: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extLst>
                  <a:ext uri="{0D108BD9-81ED-4DB2-BD59-A6C34878D82A}">
                    <a16:rowId xmlns:a16="http://schemas.microsoft.com/office/drawing/2014/main" val="1821987276"/>
                  </a:ext>
                </a:extLst>
              </a:tr>
              <a:tr h="492321">
                <a:tc vMerge="1">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gridSpan="3">
                  <a:txBody>
                    <a:bodyPr/>
                    <a:lstStyle/>
                    <a:p>
                      <a:r>
                        <a:rPr lang="en-US" sz="1800" dirty="0">
                          <a:solidFill>
                            <a:schemeClr val="accent2"/>
                          </a:solidFill>
                          <a:cs typeface="+mn-cs"/>
                        </a:rPr>
                        <a:t>Furnish</a:t>
                      </a:r>
                      <a:endParaRPr lang="en-US" sz="1800" b="0" i="0" dirty="0">
                        <a:solidFill>
                          <a:schemeClr val="accent2"/>
                        </a:solidFill>
                        <a:latin typeface="Franklin Gothic Medium" panose="020B0603020102020204" pitchFamily="34" charset="0"/>
                        <a:cs typeface="+mn-cs"/>
                      </a:endParaRPr>
                    </a:p>
                  </a:txBody>
                  <a:tcPr marL="243713" marR="243713" marT="121857" marB="121857"/>
                </a:tc>
                <a:tc hMerge="1">
                  <a:txBody>
                    <a:bodyPr/>
                    <a:lstStyle/>
                    <a:p>
                      <a:endParaRPr lang="en-US"/>
                    </a:p>
                  </a:txBody>
                  <a:tcPr/>
                </a:tc>
                <a:tc hMerge="1">
                  <a:txBody>
                    <a:bodyPr/>
                    <a:lstStyle/>
                    <a:p>
                      <a:endParaRPr lang="en-US"/>
                    </a:p>
                  </a:txBody>
                  <a:tcPr/>
                </a:tc>
                <a:tc>
                  <a:txBody>
                    <a:bodyPr/>
                    <a:lstStyle/>
                    <a:p>
                      <a:pPr marL="0" marR="0" lvl="0" indent="0" algn="ctr" defTabSz="1828433" rtl="0" eaLnBrk="1" fontAlgn="auto" latinLnBrk="0" hangingPunct="1">
                        <a:lnSpc>
                          <a:spcPct val="100000"/>
                        </a:lnSpc>
                        <a:spcBef>
                          <a:spcPts val="0"/>
                        </a:spcBef>
                        <a:spcAft>
                          <a:spcPts val="0"/>
                        </a:spcAft>
                        <a:buClrTx/>
                        <a:buSzTx/>
                        <a:buFontTx/>
                        <a:buNone/>
                        <a:tabLst/>
                        <a:defRPr/>
                      </a:pPr>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r>
                        <a:rPr lang="en-US" sz="1800" b="0" i="0" dirty="0">
                          <a:solidFill>
                            <a:schemeClr val="accent2"/>
                          </a:solidFill>
                          <a:latin typeface="Franklin Gothic Medium" panose="020B0603020102020204" pitchFamily="34" charset="0"/>
                          <a:cs typeface="+mn-cs"/>
                        </a:rPr>
                        <a:t>✓</a:t>
                      </a: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extLst>
                  <a:ext uri="{0D108BD9-81ED-4DB2-BD59-A6C34878D82A}">
                    <a16:rowId xmlns:a16="http://schemas.microsoft.com/office/drawing/2014/main" val="4010751118"/>
                  </a:ext>
                </a:extLst>
              </a:tr>
              <a:tr h="492321">
                <a:tc vMerge="1">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gridSpan="3">
                  <a:txBody>
                    <a:bodyPr/>
                    <a:lstStyle/>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dirty="0">
                          <a:solidFill>
                            <a:schemeClr val="accent2"/>
                          </a:solidFill>
                          <a:cs typeface="+mn-cs"/>
                        </a:rPr>
                        <a:t>Land Tenure</a:t>
                      </a:r>
                      <a:endParaRPr lang="en-US" sz="1800" b="0" i="0" dirty="0">
                        <a:solidFill>
                          <a:schemeClr val="accent2"/>
                        </a:solidFill>
                        <a:latin typeface="Franklin Gothic Medium" panose="020B0603020102020204" pitchFamily="34" charset="0"/>
                        <a:cs typeface="+mn-cs"/>
                      </a:endParaRPr>
                    </a:p>
                  </a:txBody>
                  <a:tcPr marL="243713" marR="243713" marT="121857" marB="121857"/>
                </a:tc>
                <a:tc hMerge="1">
                  <a:txBody>
                    <a:bodyPr/>
                    <a:lstStyle/>
                    <a:p>
                      <a:endParaRPr lang="en-US"/>
                    </a:p>
                  </a:txBody>
                  <a:tcPr/>
                </a:tc>
                <a:tc hMerge="1">
                  <a:txBody>
                    <a:bodyPr/>
                    <a:lstStyle/>
                    <a:p>
                      <a:endParaRPr lang="en-US"/>
                    </a:p>
                  </a:txBody>
                  <a:tcPr/>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extLst>
                  <a:ext uri="{0D108BD9-81ED-4DB2-BD59-A6C34878D82A}">
                    <a16:rowId xmlns:a16="http://schemas.microsoft.com/office/drawing/2014/main" val="2301980956"/>
                  </a:ext>
                </a:extLst>
              </a:tr>
              <a:tr h="661152">
                <a:tc vMerge="1">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gridSpan="3">
                  <a:txBody>
                    <a:bodyPr/>
                    <a:lstStyle/>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dirty="0">
                          <a:solidFill>
                            <a:schemeClr val="accent2"/>
                          </a:solidFill>
                          <a:cs typeface="+mn-cs"/>
                        </a:rPr>
                        <a:t>HDB Town</a:t>
                      </a:r>
                      <a:endParaRPr lang="en-US" sz="1800" b="0" i="0" dirty="0">
                        <a:solidFill>
                          <a:schemeClr val="accent2"/>
                        </a:solidFill>
                        <a:latin typeface="Franklin Gothic Medium" panose="020B0603020102020204" pitchFamily="34" charset="0"/>
                        <a:cs typeface="+mn-cs"/>
                      </a:endParaRPr>
                    </a:p>
                  </a:txBody>
                  <a:tcPr marL="243713" marR="243713" marT="121857" marB="121857"/>
                </a:tc>
                <a:tc hMerge="1">
                  <a:txBody>
                    <a:bodyPr/>
                    <a:lstStyle/>
                    <a:p>
                      <a:endParaRPr lang="en-US"/>
                    </a:p>
                  </a:txBody>
                  <a:tcPr/>
                </a:tc>
                <a:tc hMerge="1">
                  <a:txBody>
                    <a:bodyPr/>
                    <a:lstStyle/>
                    <a:p>
                      <a:endParaRPr lang="en-US"/>
                    </a:p>
                  </a:txBody>
                  <a:tcPr/>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b="0" i="0" dirty="0">
                          <a:solidFill>
                            <a:schemeClr val="accent2"/>
                          </a:solidFill>
                          <a:latin typeface="Franklin Gothic Medium" panose="020B0603020102020204" pitchFamily="34" charset="0"/>
                          <a:cs typeface="+mn-cs"/>
                        </a:rPr>
                        <a:t>✓</a:t>
                      </a:r>
                    </a:p>
                  </a:txBody>
                  <a:tcPr marL="243713" marR="243713" marT="121857" marB="121857"/>
                </a:tc>
                <a:tc>
                  <a:txBody>
                    <a:bodyPr/>
                    <a:lstStyle/>
                    <a:p>
                      <a:pPr marL="0" marR="0" lvl="0" indent="0" algn="ctr" defTabSz="1828433" rtl="0" eaLnBrk="1" fontAlgn="auto" latinLnBrk="0" hangingPunct="1">
                        <a:lnSpc>
                          <a:spcPct val="100000"/>
                        </a:lnSpc>
                        <a:spcBef>
                          <a:spcPts val="0"/>
                        </a:spcBef>
                        <a:spcAft>
                          <a:spcPts val="0"/>
                        </a:spcAft>
                        <a:buClrTx/>
                        <a:buSzTx/>
                        <a:buFontTx/>
                        <a:buNone/>
                        <a:tabLst/>
                        <a:defRPr/>
                      </a:pPr>
                      <a:endParaRPr lang="en-US" sz="1800" b="0" i="0" dirty="0">
                        <a:solidFill>
                          <a:schemeClr val="accent2"/>
                        </a:solidFill>
                        <a:latin typeface="Franklin Gothic Medium" panose="020B0603020102020204" pitchFamily="34" charset="0"/>
                        <a:cs typeface="+mn-cs"/>
                      </a:endParaRPr>
                    </a:p>
                  </a:txBody>
                  <a:tcPr marL="243713" marR="243713" marT="121857" marB="121857"/>
                </a:tc>
                <a:extLst>
                  <a:ext uri="{0D108BD9-81ED-4DB2-BD59-A6C34878D82A}">
                    <a16:rowId xmlns:a16="http://schemas.microsoft.com/office/drawing/2014/main" val="3853564979"/>
                  </a:ext>
                </a:extLst>
              </a:tr>
              <a:tr h="661152">
                <a:tc vMerge="1">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gridSpan="3">
                  <a:txBody>
                    <a:bodyPr/>
                    <a:lstStyle/>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dirty="0">
                          <a:solidFill>
                            <a:schemeClr val="accent2"/>
                          </a:solidFill>
                          <a:cs typeface="+mn-cs"/>
                        </a:rPr>
                        <a:t>HDB Region</a:t>
                      </a:r>
                      <a:endParaRPr lang="en-US" sz="1800" b="0" i="0" dirty="0">
                        <a:solidFill>
                          <a:schemeClr val="accent2"/>
                        </a:solidFill>
                        <a:latin typeface="Franklin Gothic Medium" panose="020B0603020102020204" pitchFamily="34" charset="0"/>
                        <a:cs typeface="+mn-cs"/>
                      </a:endParaRPr>
                    </a:p>
                  </a:txBody>
                  <a:tcPr marL="243713" marR="243713" marT="121857" marB="121857"/>
                </a:tc>
                <a:tc hMerge="1">
                  <a:txBody>
                    <a:bodyPr/>
                    <a:lstStyle/>
                    <a:p>
                      <a:endParaRPr lang="en-US"/>
                    </a:p>
                  </a:txBody>
                  <a:tcPr/>
                </a:tc>
                <a:tc hMerge="1">
                  <a:txBody>
                    <a:bodyPr/>
                    <a:lstStyle/>
                    <a:p>
                      <a:endParaRPr lang="en-US"/>
                    </a:p>
                  </a:txBody>
                  <a:tcPr/>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b="0" i="0" dirty="0">
                          <a:solidFill>
                            <a:schemeClr val="accent2"/>
                          </a:solidFill>
                          <a:latin typeface="Franklin Gothic Medium" panose="020B0603020102020204" pitchFamily="34" charset="0"/>
                          <a:cs typeface="+mn-cs"/>
                        </a:rPr>
                        <a:t>✓</a:t>
                      </a:r>
                    </a:p>
                  </a:txBody>
                  <a:tcPr marL="243713" marR="243713" marT="121857" marB="121857"/>
                </a:tc>
                <a:tc>
                  <a:txBody>
                    <a:bodyPr/>
                    <a:lstStyle/>
                    <a:p>
                      <a:pPr marL="0" marR="0" lvl="0" indent="0" algn="ctr" defTabSz="1828433" rtl="0" eaLnBrk="1" fontAlgn="auto" latinLnBrk="0" hangingPunct="1">
                        <a:lnSpc>
                          <a:spcPct val="100000"/>
                        </a:lnSpc>
                        <a:spcBef>
                          <a:spcPts val="0"/>
                        </a:spcBef>
                        <a:spcAft>
                          <a:spcPts val="0"/>
                        </a:spcAft>
                        <a:buClrTx/>
                        <a:buSzTx/>
                        <a:buFontTx/>
                        <a:buNone/>
                        <a:tabLst/>
                        <a:defRPr/>
                      </a:pPr>
                      <a:endParaRPr lang="en-US" sz="1800" b="0" i="0" dirty="0">
                        <a:solidFill>
                          <a:schemeClr val="accent2"/>
                        </a:solidFill>
                        <a:latin typeface="Franklin Gothic Medium" panose="020B0603020102020204" pitchFamily="34" charset="0"/>
                        <a:cs typeface="+mn-cs"/>
                      </a:endParaRPr>
                    </a:p>
                  </a:txBody>
                  <a:tcPr marL="243713" marR="243713" marT="121857" marB="121857"/>
                </a:tc>
                <a:extLst>
                  <a:ext uri="{0D108BD9-81ED-4DB2-BD59-A6C34878D82A}">
                    <a16:rowId xmlns:a16="http://schemas.microsoft.com/office/drawing/2014/main" val="1894254196"/>
                  </a:ext>
                </a:extLst>
              </a:tr>
              <a:tr h="492321">
                <a:tc vMerge="1">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gridSpan="3">
                  <a:txBody>
                    <a:bodyPr/>
                    <a:lstStyle/>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dirty="0">
                          <a:solidFill>
                            <a:schemeClr val="accent2"/>
                          </a:solidFill>
                          <a:cs typeface="+mn-cs"/>
                        </a:rPr>
                        <a:t>Age</a:t>
                      </a:r>
                      <a:endParaRPr lang="en-US" sz="1800" b="0" i="0" dirty="0">
                        <a:solidFill>
                          <a:schemeClr val="accent2"/>
                        </a:solidFill>
                        <a:latin typeface="Franklin Gothic Medium" panose="020B0603020102020204" pitchFamily="34" charset="0"/>
                        <a:cs typeface="+mn-cs"/>
                      </a:endParaRPr>
                    </a:p>
                  </a:txBody>
                  <a:tcPr marL="243713" marR="243713" marT="121857" marB="121857"/>
                </a:tc>
                <a:tc hMerge="1">
                  <a:txBody>
                    <a:bodyPr/>
                    <a:lstStyle/>
                    <a:p>
                      <a:endParaRPr lang="en-US"/>
                    </a:p>
                  </a:txBody>
                  <a:tcPr/>
                </a:tc>
                <a:tc hMerge="1">
                  <a:txBody>
                    <a:bodyPr/>
                    <a:lstStyle/>
                    <a:p>
                      <a:endParaRPr lang="en-US"/>
                    </a:p>
                  </a:txBody>
                  <a:tcPr/>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extLst>
                  <a:ext uri="{0D108BD9-81ED-4DB2-BD59-A6C34878D82A}">
                    <a16:rowId xmlns:a16="http://schemas.microsoft.com/office/drawing/2014/main" val="1568314585"/>
                  </a:ext>
                </a:extLst>
              </a:tr>
              <a:tr h="492321">
                <a:tc vMerge="1">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gridSpan="3">
                  <a:txBody>
                    <a:bodyPr/>
                    <a:lstStyle/>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dirty="0">
                          <a:solidFill>
                            <a:schemeClr val="accent2"/>
                          </a:solidFill>
                          <a:cs typeface="+mn-cs"/>
                        </a:rPr>
                        <a:t>Year built</a:t>
                      </a:r>
                      <a:endParaRPr lang="en-US" sz="1800" b="0" i="0" dirty="0">
                        <a:solidFill>
                          <a:schemeClr val="accent2"/>
                        </a:solidFill>
                        <a:latin typeface="Franklin Gothic Medium" panose="020B0603020102020204" pitchFamily="34" charset="0"/>
                        <a:cs typeface="+mn-cs"/>
                      </a:endParaRPr>
                    </a:p>
                  </a:txBody>
                  <a:tcPr marL="243713" marR="243713" marT="121857" marB="121857"/>
                </a:tc>
                <a:tc hMerge="1">
                  <a:txBody>
                    <a:bodyPr/>
                    <a:lstStyle/>
                    <a:p>
                      <a:endParaRPr lang="en-US"/>
                    </a:p>
                  </a:txBody>
                  <a:tcPr/>
                </a:tc>
                <a:tc hMerge="1">
                  <a:txBody>
                    <a:bodyPr/>
                    <a:lstStyle/>
                    <a:p>
                      <a:endParaRPr lang="en-US"/>
                    </a:p>
                  </a:txBody>
                  <a:tcPr/>
                </a:tc>
                <a:tc>
                  <a:txBody>
                    <a:bodyPr/>
                    <a:lstStyle/>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b="0" i="0" dirty="0">
                          <a:solidFill>
                            <a:schemeClr val="accent2"/>
                          </a:solidFill>
                          <a:latin typeface="Franklin Gothic Medium" panose="020B0603020102020204" pitchFamily="34" charset="0"/>
                          <a:cs typeface="+mn-cs"/>
                        </a:rPr>
                        <a:t>✓</a:t>
                      </a: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extLst>
                  <a:ext uri="{0D108BD9-81ED-4DB2-BD59-A6C34878D82A}">
                    <a16:rowId xmlns:a16="http://schemas.microsoft.com/office/drawing/2014/main" val="3695027435"/>
                  </a:ext>
                </a:extLst>
              </a:tr>
              <a:tr h="492321">
                <a:tc rowSpan="3">
                  <a:txBody>
                    <a:bodyPr/>
                    <a:lstStyle/>
                    <a:p>
                      <a:r>
                        <a:rPr lang="en-US" sz="1800" dirty="0">
                          <a:solidFill>
                            <a:schemeClr val="accent2"/>
                          </a:solidFill>
                          <a:cs typeface="+mn-cs"/>
                        </a:rPr>
                        <a:t>Facilities</a:t>
                      </a:r>
                      <a:endParaRPr lang="en-US" sz="1800" b="0" i="0" dirty="0">
                        <a:solidFill>
                          <a:schemeClr val="accent2"/>
                        </a:solidFill>
                        <a:latin typeface="Franklin Gothic Medium" panose="020B0603020102020204" pitchFamily="34" charset="0"/>
                        <a:cs typeface="+mn-cs"/>
                      </a:endParaRPr>
                    </a:p>
                  </a:txBody>
                  <a:tcPr marL="243713" marR="243713" marT="121857" marB="121857"/>
                </a:tc>
                <a:tc gridSpan="3">
                  <a:txBody>
                    <a:bodyPr/>
                    <a:lstStyle/>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dirty="0">
                          <a:solidFill>
                            <a:schemeClr val="accent2"/>
                          </a:solidFill>
                          <a:cs typeface="+mn-cs"/>
                        </a:rPr>
                        <a:t>Jacuzzi, Meeting Rooms</a:t>
                      </a:r>
                      <a:endParaRPr lang="en-US" sz="1800" b="0" i="0" dirty="0">
                        <a:solidFill>
                          <a:schemeClr val="accent2"/>
                        </a:solidFill>
                        <a:latin typeface="Franklin Gothic Medium" panose="020B0603020102020204" pitchFamily="34" charset="0"/>
                        <a:cs typeface="+mn-cs"/>
                      </a:endParaRPr>
                    </a:p>
                  </a:txBody>
                  <a:tcPr marL="243713" marR="243713" marT="121857" marB="121857"/>
                </a:tc>
                <a:tc hMerge="1">
                  <a:txBody>
                    <a:bodyPr/>
                    <a:lstStyle/>
                    <a:p>
                      <a:endParaRPr lang="en-US"/>
                    </a:p>
                  </a:txBody>
                  <a:tcPr/>
                </a:tc>
                <a:tc hMerge="1">
                  <a:txBody>
                    <a:bodyPr/>
                    <a:lstStyle/>
                    <a:p>
                      <a:endParaRPr lang="en-US"/>
                    </a:p>
                  </a:txBody>
                  <a:tcPr/>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r>
                        <a:rPr lang="en-US" sz="1800" b="0" i="0" dirty="0">
                          <a:solidFill>
                            <a:schemeClr val="accent2"/>
                          </a:solidFill>
                          <a:latin typeface="Franklin Gothic Medium" panose="020B0603020102020204" pitchFamily="34" charset="0"/>
                          <a:cs typeface="+mn-cs"/>
                        </a:rPr>
                        <a:t>✓</a:t>
                      </a: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extLst>
                  <a:ext uri="{0D108BD9-81ED-4DB2-BD59-A6C34878D82A}">
                    <a16:rowId xmlns:a16="http://schemas.microsoft.com/office/drawing/2014/main" val="476385806"/>
                  </a:ext>
                </a:extLst>
              </a:tr>
              <a:tr h="492321">
                <a:tc vMerge="1">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gridSpan="3">
                  <a:txBody>
                    <a:bodyPr/>
                    <a:lstStyle/>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dirty="0">
                          <a:solidFill>
                            <a:schemeClr val="accent2"/>
                          </a:solidFill>
                          <a:cs typeface="+mn-cs"/>
                        </a:rPr>
                        <a:t>Private pool, Garage</a:t>
                      </a:r>
                      <a:endParaRPr lang="en-US" sz="1800" b="0" i="0" dirty="0">
                        <a:solidFill>
                          <a:schemeClr val="accent2"/>
                        </a:solidFill>
                        <a:latin typeface="Franklin Gothic Medium" panose="020B0603020102020204" pitchFamily="34" charset="0"/>
                        <a:cs typeface="+mn-cs"/>
                      </a:endParaRPr>
                    </a:p>
                  </a:txBody>
                  <a:tcPr marL="243713" marR="243713" marT="121857" marB="121857"/>
                </a:tc>
                <a:tc hMerge="1">
                  <a:txBody>
                    <a:bodyPr/>
                    <a:lstStyle/>
                    <a:p>
                      <a:endParaRPr lang="en-US"/>
                    </a:p>
                  </a:txBody>
                  <a:tcPr/>
                </a:tc>
                <a:tc hMerge="1">
                  <a:txBody>
                    <a:bodyPr/>
                    <a:lstStyle/>
                    <a:p>
                      <a:endParaRPr lang="en-US"/>
                    </a:p>
                  </a:txBody>
                  <a:tcPr/>
                </a:tc>
                <a:tc>
                  <a:txBody>
                    <a:bodyPr/>
                    <a:lstStyle/>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b="0" i="0" dirty="0">
                          <a:solidFill>
                            <a:schemeClr val="accent2"/>
                          </a:solidFill>
                          <a:latin typeface="Franklin Gothic Medium" panose="020B0603020102020204" pitchFamily="34" charset="0"/>
                          <a:cs typeface="+mn-cs"/>
                        </a:rPr>
                        <a:t>✓</a:t>
                      </a: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extLst>
                  <a:ext uri="{0D108BD9-81ED-4DB2-BD59-A6C34878D82A}">
                    <a16:rowId xmlns:a16="http://schemas.microsoft.com/office/drawing/2014/main" val="3957939722"/>
                  </a:ext>
                </a:extLst>
              </a:tr>
              <a:tr h="2056544">
                <a:tc vMerge="1">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dirty="0">
                          <a:solidFill>
                            <a:schemeClr val="accent2"/>
                          </a:solidFill>
                          <a:cs typeface="+mn-cs"/>
                        </a:rPr>
                        <a:t>Air Conditioning</a:t>
                      </a:r>
                    </a:p>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dirty="0">
                          <a:solidFill>
                            <a:schemeClr val="accent2"/>
                          </a:solidFill>
                          <a:cs typeface="+mn-cs"/>
                        </a:rPr>
                        <a:t> Renovated</a:t>
                      </a:r>
                    </a:p>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dirty="0">
                          <a:solidFill>
                            <a:schemeClr val="accent2"/>
                          </a:solidFill>
                          <a:cs typeface="+mn-cs"/>
                        </a:rPr>
                        <a:t>Corner Unit</a:t>
                      </a:r>
                    </a:p>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dirty="0">
                          <a:solidFill>
                            <a:schemeClr val="accent2"/>
                          </a:solidFill>
                          <a:cs typeface="+mn-cs"/>
                        </a:rPr>
                        <a:t>Water Heater</a:t>
                      </a:r>
                    </a:p>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dirty="0">
                          <a:solidFill>
                            <a:schemeClr val="accent2"/>
                          </a:solidFill>
                          <a:cs typeface="+mn-cs"/>
                        </a:rPr>
                        <a:t>Balcony</a:t>
                      </a:r>
                    </a:p>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dirty="0">
                          <a:solidFill>
                            <a:schemeClr val="accent2"/>
                          </a:solidFill>
                          <a:cs typeface="+mn-cs"/>
                        </a:rPr>
                        <a:t>Private Garden</a:t>
                      </a:r>
                    </a:p>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dirty="0">
                          <a:solidFill>
                            <a:schemeClr val="accent2"/>
                          </a:solidFill>
                          <a:cs typeface="+mn-cs"/>
                        </a:rPr>
                        <a:t>Outdoor Patio</a:t>
                      </a:r>
                    </a:p>
                  </a:txBody>
                  <a:tcPr marL="243713" marR="243713" marT="121857" marB="121857"/>
                </a:tc>
                <a:tc>
                  <a:txBody>
                    <a:bodyPr/>
                    <a:lstStyle/>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dirty="0">
                          <a:solidFill>
                            <a:schemeClr val="accent2"/>
                          </a:solidFill>
                          <a:cs typeface="+mn-cs"/>
                        </a:rPr>
                        <a:t>Original Condition</a:t>
                      </a:r>
                    </a:p>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dirty="0">
                          <a:solidFill>
                            <a:schemeClr val="accent2"/>
                          </a:solidFill>
                          <a:cs typeface="+mn-cs"/>
                        </a:rPr>
                        <a:t>Hairdryer </a:t>
                      </a:r>
                    </a:p>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dirty="0">
                          <a:solidFill>
                            <a:schemeClr val="accent2"/>
                          </a:solidFill>
                          <a:cs typeface="+mn-cs"/>
                        </a:rPr>
                        <a:t>Bathtub</a:t>
                      </a:r>
                    </a:p>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dirty="0" err="1">
                          <a:solidFill>
                            <a:schemeClr val="accent2"/>
                          </a:solidFill>
                          <a:cs typeface="+mn-cs"/>
                        </a:rPr>
                        <a:t>Maidsroom</a:t>
                      </a:r>
                      <a:endParaRPr lang="en-US" sz="1800" dirty="0">
                        <a:solidFill>
                          <a:schemeClr val="accent2"/>
                        </a:solidFill>
                        <a:cs typeface="+mn-cs"/>
                      </a:endParaRPr>
                    </a:p>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dirty="0">
                          <a:solidFill>
                            <a:schemeClr val="accent2"/>
                          </a:solidFill>
                          <a:cs typeface="+mn-cs"/>
                        </a:rPr>
                        <a:t>Colonial Building</a:t>
                      </a:r>
                    </a:p>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dirty="0">
                          <a:solidFill>
                            <a:schemeClr val="accent2"/>
                          </a:solidFill>
                          <a:cs typeface="+mn-cs"/>
                        </a:rPr>
                        <a:t>Private Lift</a:t>
                      </a:r>
                    </a:p>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dirty="0">
                          <a:solidFill>
                            <a:schemeClr val="accent2"/>
                          </a:solidFill>
                          <a:cs typeface="+mn-cs"/>
                        </a:rPr>
                        <a:t>Cooker Hob/hood</a:t>
                      </a:r>
                    </a:p>
                  </a:txBody>
                  <a:tcPr marL="243713" marR="243713" marT="121857" marB="121857"/>
                </a:tc>
                <a:tc>
                  <a:txBody>
                    <a:bodyPr/>
                    <a:lstStyle/>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dirty="0">
                          <a:solidFill>
                            <a:schemeClr val="accent2"/>
                          </a:solidFill>
                          <a:cs typeface="+mn-cs"/>
                        </a:rPr>
                        <a:t>City View</a:t>
                      </a:r>
                    </a:p>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dirty="0">
                          <a:solidFill>
                            <a:schemeClr val="accent2"/>
                          </a:solidFill>
                          <a:cs typeface="+mn-cs"/>
                        </a:rPr>
                        <a:t>Park/greenery View</a:t>
                      </a:r>
                    </a:p>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dirty="0">
                          <a:solidFill>
                            <a:schemeClr val="accent2"/>
                          </a:solidFill>
                          <a:cs typeface="+mn-cs"/>
                        </a:rPr>
                        <a:t>Sea View</a:t>
                      </a:r>
                    </a:p>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dirty="0">
                          <a:solidFill>
                            <a:schemeClr val="accent2"/>
                          </a:solidFill>
                          <a:cs typeface="+mn-cs"/>
                        </a:rPr>
                        <a:t>Swimming Pool View</a:t>
                      </a:r>
                    </a:p>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dirty="0" err="1">
                          <a:solidFill>
                            <a:schemeClr val="accent2"/>
                          </a:solidFill>
                          <a:cs typeface="+mn-cs"/>
                        </a:rPr>
                        <a:t>Bombshelter</a:t>
                      </a:r>
                      <a:endParaRPr lang="en-US" sz="1800" dirty="0">
                        <a:solidFill>
                          <a:schemeClr val="accent2"/>
                        </a:solidFill>
                        <a:cs typeface="+mn-cs"/>
                      </a:endParaRPr>
                    </a:p>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dirty="0">
                          <a:solidFill>
                            <a:schemeClr val="accent2"/>
                          </a:solidFill>
                          <a:cs typeface="+mn-cs"/>
                        </a:rPr>
                        <a:t>Walk-in-wardrobe</a:t>
                      </a:r>
                    </a:p>
                    <a:p>
                      <a:pPr marL="0" marR="0" lvl="0" indent="0" algn="ctr" defTabSz="1828433" rtl="0" eaLnBrk="1" fontAlgn="auto" latinLnBrk="0" hangingPunct="1">
                        <a:lnSpc>
                          <a:spcPct val="100000"/>
                        </a:lnSpc>
                        <a:spcBef>
                          <a:spcPts val="0"/>
                        </a:spcBef>
                        <a:spcAft>
                          <a:spcPts val="0"/>
                        </a:spcAft>
                        <a:buClrTx/>
                        <a:buSzTx/>
                        <a:buFontTx/>
                        <a:buNone/>
                        <a:tabLst/>
                        <a:defRPr/>
                      </a:pPr>
                      <a:r>
                        <a:rPr lang="en-US" sz="1800" dirty="0">
                          <a:solidFill>
                            <a:schemeClr val="accent2"/>
                          </a:solidFill>
                          <a:cs typeface="+mn-cs"/>
                        </a:rPr>
                        <a:t>Roof Terrace</a:t>
                      </a:r>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r>
                        <a:rPr lang="en-US" sz="1800" b="0" i="0" dirty="0">
                          <a:solidFill>
                            <a:schemeClr val="accent2"/>
                          </a:solidFill>
                          <a:latin typeface="Franklin Gothic Medium" panose="020B0603020102020204" pitchFamily="34" charset="0"/>
                          <a:cs typeface="+mn-cs"/>
                        </a:rPr>
                        <a:t>✓</a:t>
                      </a: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tc>
                  <a:txBody>
                    <a:bodyPr/>
                    <a:lstStyle/>
                    <a:p>
                      <a:endParaRPr lang="en-US" sz="1800" b="0" i="0" dirty="0">
                        <a:solidFill>
                          <a:schemeClr val="accent2"/>
                        </a:solidFill>
                        <a:latin typeface="Franklin Gothic Medium" panose="020B0603020102020204" pitchFamily="34" charset="0"/>
                        <a:cs typeface="+mn-cs"/>
                      </a:endParaRPr>
                    </a:p>
                  </a:txBody>
                  <a:tcPr marL="243713" marR="243713" marT="121857" marB="121857"/>
                </a:tc>
                <a:extLst>
                  <a:ext uri="{0D108BD9-81ED-4DB2-BD59-A6C34878D82A}">
                    <a16:rowId xmlns:a16="http://schemas.microsoft.com/office/drawing/2014/main" val="1295149121"/>
                  </a:ext>
                </a:extLst>
              </a:tr>
            </a:tbl>
          </a:graphicData>
        </a:graphic>
      </p:graphicFrame>
      <p:sp>
        <p:nvSpPr>
          <p:cNvPr id="6" name="Rounded Rectangle 39">
            <a:extLst>
              <a:ext uri="{FF2B5EF4-FFF2-40B4-BE49-F238E27FC236}">
                <a16:creationId xmlns:a16="http://schemas.microsoft.com/office/drawing/2014/main" id="{B04128A6-2121-B54C-A883-2FF06F03425A}"/>
              </a:ext>
            </a:extLst>
          </p:cNvPr>
          <p:cNvSpPr/>
          <p:nvPr/>
        </p:nvSpPr>
        <p:spPr>
          <a:xfrm>
            <a:off x="607801" y="322208"/>
            <a:ext cx="3394668" cy="801299"/>
          </a:xfrm>
          <a:prstGeom prst="roundRect">
            <a:avLst>
              <a:gd name="adj" fmla="val 16667"/>
            </a:avLst>
          </a:prstGeom>
          <a:solidFill>
            <a:schemeClr val="accent1">
              <a:lumMod val="75000"/>
            </a:schemeClr>
          </a:solidFill>
          <a:ln w="12700" cap="flat">
            <a:noFill/>
            <a:miter lim="400000"/>
          </a:ln>
          <a:effectLst/>
        </p:spPr>
        <p:txBody>
          <a:bodyPr wrap="square" lIns="45719" tIns="45719" rIns="45719" bIns="45719" numCol="1" anchor="ctr">
            <a:noAutofit/>
          </a:bodyPr>
          <a:lstStyle/>
          <a:p>
            <a:pPr algn="ctr">
              <a:defRPr>
                <a:solidFill>
                  <a:schemeClr val="accent5">
                    <a:hueOff val="-7200000"/>
                    <a:satOff val="-100001"/>
                  </a:schemeClr>
                </a:solidFill>
                <a:latin typeface="+mn-lt"/>
                <a:ea typeface="+mn-ea"/>
                <a:cs typeface="+mn-cs"/>
                <a:sym typeface="Montserrat Light"/>
              </a:defRPr>
            </a:pPr>
            <a:endParaRPr/>
          </a:p>
        </p:txBody>
      </p:sp>
      <p:sp>
        <p:nvSpPr>
          <p:cNvPr id="7" name="TextBox 40">
            <a:extLst>
              <a:ext uri="{FF2B5EF4-FFF2-40B4-BE49-F238E27FC236}">
                <a16:creationId xmlns:a16="http://schemas.microsoft.com/office/drawing/2014/main" id="{DF85DF46-ACC7-DF49-ABAD-E0900D03F041}"/>
              </a:ext>
            </a:extLst>
          </p:cNvPr>
          <p:cNvSpPr txBox="1"/>
          <p:nvPr/>
        </p:nvSpPr>
        <p:spPr>
          <a:xfrm>
            <a:off x="845922" y="522803"/>
            <a:ext cx="2918426" cy="4001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2000" b="1" spc="300">
                <a:solidFill>
                  <a:schemeClr val="accent5">
                    <a:hueOff val="-7200000"/>
                    <a:satOff val="-100001"/>
                  </a:schemeClr>
                </a:solidFill>
                <a:latin typeface="Montserrat Bold"/>
                <a:ea typeface="Montserrat Bold"/>
                <a:cs typeface="Montserrat Bold"/>
                <a:sym typeface="Montserrat Bold"/>
              </a:defRPr>
            </a:lvl1pPr>
          </a:lstStyle>
          <a:p>
            <a:r>
              <a:rPr lang="en-US" dirty="0"/>
              <a:t>FEATURE SELECTION</a:t>
            </a:r>
            <a:endParaRPr dirty="0"/>
          </a:p>
        </p:txBody>
      </p:sp>
      <p:sp>
        <p:nvSpPr>
          <p:cNvPr id="9" name="Rectangle 8">
            <a:extLst>
              <a:ext uri="{FF2B5EF4-FFF2-40B4-BE49-F238E27FC236}">
                <a16:creationId xmlns:a16="http://schemas.microsoft.com/office/drawing/2014/main" id="{6DB7A25B-5DEB-FC42-AC81-A16DF44BDFE5}"/>
              </a:ext>
            </a:extLst>
          </p:cNvPr>
          <p:cNvSpPr/>
          <p:nvPr/>
        </p:nvSpPr>
        <p:spPr>
          <a:xfrm>
            <a:off x="22006465" y="-156453"/>
            <a:ext cx="1567543" cy="1371600"/>
          </a:xfrm>
          <a:prstGeom prst="rect">
            <a:avLst/>
          </a:prstGeom>
          <a:solidFill>
            <a:schemeClr val="accent5">
              <a:hueOff val="-7200000"/>
              <a:satOff val="-100001"/>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7F7F7F"/>
              </a:solidFill>
              <a:effectLst/>
              <a:uFillTx/>
              <a:latin typeface="Calibri"/>
              <a:ea typeface="Calibri"/>
              <a:cs typeface="Calibri"/>
              <a:sym typeface="Calibri"/>
            </a:endParaRPr>
          </a:p>
        </p:txBody>
      </p:sp>
      <p:graphicFrame>
        <p:nvGraphicFramePr>
          <p:cNvPr id="12" name="Table 11">
            <a:extLst>
              <a:ext uri="{FF2B5EF4-FFF2-40B4-BE49-F238E27FC236}">
                <a16:creationId xmlns:a16="http://schemas.microsoft.com/office/drawing/2014/main" id="{51E22023-3AE5-2240-916C-D0965103B902}"/>
              </a:ext>
            </a:extLst>
          </p:cNvPr>
          <p:cNvGraphicFramePr>
            <a:graphicFrameLocks noGrp="1"/>
          </p:cNvGraphicFramePr>
          <p:nvPr>
            <p:extLst>
              <p:ext uri="{D42A27DB-BD31-4B8C-83A1-F6EECF244321}">
                <p14:modId xmlns:p14="http://schemas.microsoft.com/office/powerpoint/2010/main" val="1371176382"/>
              </p:ext>
            </p:extLst>
          </p:nvPr>
        </p:nvGraphicFramePr>
        <p:xfrm>
          <a:off x="0" y="13063592"/>
          <a:ext cx="24371300" cy="688984"/>
        </p:xfrm>
        <a:graphic>
          <a:graphicData uri="http://schemas.openxmlformats.org/drawingml/2006/table">
            <a:tbl>
              <a:tblPr firstRow="1" bandRow="1">
                <a:tableStyleId>{5940675A-B579-460E-94D1-54222C63F5DA}</a:tableStyleId>
              </a:tblPr>
              <a:tblGrid>
                <a:gridCol w="4874260">
                  <a:extLst>
                    <a:ext uri="{9D8B030D-6E8A-4147-A177-3AD203B41FA5}">
                      <a16:colId xmlns:a16="http://schemas.microsoft.com/office/drawing/2014/main" val="2562361467"/>
                    </a:ext>
                  </a:extLst>
                </a:gridCol>
                <a:gridCol w="4874260">
                  <a:extLst>
                    <a:ext uri="{9D8B030D-6E8A-4147-A177-3AD203B41FA5}">
                      <a16:colId xmlns:a16="http://schemas.microsoft.com/office/drawing/2014/main" val="938463527"/>
                    </a:ext>
                  </a:extLst>
                </a:gridCol>
                <a:gridCol w="4874260">
                  <a:extLst>
                    <a:ext uri="{9D8B030D-6E8A-4147-A177-3AD203B41FA5}">
                      <a16:colId xmlns:a16="http://schemas.microsoft.com/office/drawing/2014/main" val="1520599154"/>
                    </a:ext>
                  </a:extLst>
                </a:gridCol>
                <a:gridCol w="4874260">
                  <a:extLst>
                    <a:ext uri="{9D8B030D-6E8A-4147-A177-3AD203B41FA5}">
                      <a16:colId xmlns:a16="http://schemas.microsoft.com/office/drawing/2014/main" val="2490029138"/>
                    </a:ext>
                  </a:extLst>
                </a:gridCol>
                <a:gridCol w="4874260">
                  <a:extLst>
                    <a:ext uri="{9D8B030D-6E8A-4147-A177-3AD203B41FA5}">
                      <a16:colId xmlns:a16="http://schemas.microsoft.com/office/drawing/2014/main" val="128232890"/>
                    </a:ext>
                  </a:extLst>
                </a:gridCol>
              </a:tblGrid>
              <a:tr h="688984">
                <a:tc>
                  <a:txBody>
                    <a:bodyPr/>
                    <a:lstStyle/>
                    <a:p>
                      <a:r>
                        <a:rPr lang="en-US" sz="2800" dirty="0">
                          <a:solidFill>
                            <a:schemeClr val="accent2"/>
                          </a:solidFill>
                        </a:rPr>
                        <a:t>Introduction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r>
                        <a:rPr lang="en-US" sz="2800" dirty="0">
                          <a:solidFill>
                            <a:schemeClr val="bg1"/>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2800" dirty="0">
                          <a:solidFill>
                            <a:schemeClr val="accent2"/>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r>
                        <a:rPr lang="en-US" sz="2800" dirty="0">
                          <a:solidFill>
                            <a:schemeClr val="accent2"/>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r>
                        <a:rPr lang="en-US" sz="2800" dirty="0">
                          <a:solidFill>
                            <a:schemeClr val="accent2"/>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979840728"/>
                  </a:ext>
                </a:extLst>
              </a:tr>
            </a:tbl>
          </a:graphicData>
        </a:graphic>
      </p:graphicFrame>
    </p:spTree>
    <p:extLst>
      <p:ext uri="{BB962C8B-B14F-4D97-AF65-F5344CB8AC3E}">
        <p14:creationId xmlns:p14="http://schemas.microsoft.com/office/powerpoint/2010/main" val="552108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228B74DF-7CAB-D14B-9A40-ECBD49F1FDAC}"/>
              </a:ext>
            </a:extLst>
          </p:cNvPr>
          <p:cNvGrpSpPr/>
          <p:nvPr/>
        </p:nvGrpSpPr>
        <p:grpSpPr>
          <a:xfrm>
            <a:off x="0" y="1014926"/>
            <a:ext cx="6124068" cy="1909293"/>
            <a:chOff x="-1" y="0"/>
            <a:chExt cx="6124066" cy="1909292"/>
          </a:xfrm>
        </p:grpSpPr>
        <p:sp>
          <p:nvSpPr>
            <p:cNvPr id="4" name="TextBox 34">
              <a:extLst>
                <a:ext uri="{FF2B5EF4-FFF2-40B4-BE49-F238E27FC236}">
                  <a16:creationId xmlns:a16="http://schemas.microsoft.com/office/drawing/2014/main" id="{441BD2E5-B977-BC45-806A-A409F641C4D7}"/>
                </a:ext>
              </a:extLst>
            </p:cNvPr>
            <p:cNvSpPr txBox="1"/>
            <p:nvPr/>
          </p:nvSpPr>
          <p:spPr>
            <a:xfrm>
              <a:off x="-1" y="0"/>
              <a:ext cx="6124066" cy="11079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6600" b="1">
                  <a:solidFill>
                    <a:srgbClr val="000000"/>
                  </a:solidFill>
                  <a:latin typeface="Montserrat Bold"/>
                  <a:ea typeface="Montserrat Bold"/>
                  <a:cs typeface="Montserrat Bold"/>
                  <a:sym typeface="Montserrat Bold"/>
                </a:defRPr>
              </a:lvl1pPr>
            </a:lstStyle>
            <a:p>
              <a:r>
                <a:rPr lang="en-US" dirty="0"/>
                <a:t>Results</a:t>
              </a:r>
              <a:endParaRPr dirty="0"/>
            </a:p>
          </p:txBody>
        </p:sp>
        <p:grpSp>
          <p:nvGrpSpPr>
            <p:cNvPr id="5" name="Group 8">
              <a:extLst>
                <a:ext uri="{FF2B5EF4-FFF2-40B4-BE49-F238E27FC236}">
                  <a16:creationId xmlns:a16="http://schemas.microsoft.com/office/drawing/2014/main" id="{E39E5BE8-7207-B34A-826B-91032E3D4E25}"/>
                </a:ext>
              </a:extLst>
            </p:cNvPr>
            <p:cNvGrpSpPr/>
            <p:nvPr/>
          </p:nvGrpSpPr>
          <p:grpSpPr>
            <a:xfrm>
              <a:off x="1126580" y="1107993"/>
              <a:ext cx="3870905" cy="801299"/>
              <a:chOff x="-323856" y="-1397155"/>
              <a:chExt cx="3870904" cy="801297"/>
            </a:xfrm>
          </p:grpSpPr>
          <p:sp>
            <p:nvSpPr>
              <p:cNvPr id="6" name="Rounded Rectangle 39">
                <a:extLst>
                  <a:ext uri="{FF2B5EF4-FFF2-40B4-BE49-F238E27FC236}">
                    <a16:creationId xmlns:a16="http://schemas.microsoft.com/office/drawing/2014/main" id="{8A711152-EBBB-114B-8B06-25A7B8990392}"/>
                  </a:ext>
                </a:extLst>
              </p:cNvPr>
              <p:cNvSpPr/>
              <p:nvPr/>
            </p:nvSpPr>
            <p:spPr>
              <a:xfrm>
                <a:off x="-323856" y="-1397155"/>
                <a:ext cx="3870904" cy="801297"/>
              </a:xfrm>
              <a:prstGeom prst="roundRect">
                <a:avLst>
                  <a:gd name="adj" fmla="val 16667"/>
                </a:avLst>
              </a:prstGeom>
              <a:solidFill>
                <a:schemeClr val="accent1">
                  <a:lumMod val="75000"/>
                </a:schemeClr>
              </a:solidFill>
              <a:ln w="12700" cap="flat">
                <a:noFill/>
                <a:miter lim="400000"/>
              </a:ln>
              <a:effectLst/>
            </p:spPr>
            <p:txBody>
              <a:bodyPr wrap="square" lIns="45719" tIns="45719" rIns="45719" bIns="45719" numCol="1" anchor="ctr">
                <a:noAutofit/>
              </a:bodyPr>
              <a:lstStyle/>
              <a:p>
                <a:pPr algn="ctr">
                  <a:defRPr>
                    <a:solidFill>
                      <a:schemeClr val="accent5">
                        <a:hueOff val="-7200000"/>
                        <a:satOff val="-100001"/>
                      </a:schemeClr>
                    </a:solidFill>
                    <a:latin typeface="+mn-lt"/>
                    <a:ea typeface="+mn-ea"/>
                    <a:cs typeface="+mn-cs"/>
                    <a:sym typeface="Montserrat Light"/>
                  </a:defRPr>
                </a:pPr>
                <a:endParaRPr/>
              </a:p>
            </p:txBody>
          </p:sp>
          <p:sp>
            <p:nvSpPr>
              <p:cNvPr id="7" name="TextBox 40">
                <a:extLst>
                  <a:ext uri="{FF2B5EF4-FFF2-40B4-BE49-F238E27FC236}">
                    <a16:creationId xmlns:a16="http://schemas.microsoft.com/office/drawing/2014/main" id="{D89F505B-93C2-8A40-9C92-11F69384E564}"/>
                  </a:ext>
                </a:extLst>
              </p:cNvPr>
              <p:cNvSpPr txBox="1"/>
              <p:nvPr/>
            </p:nvSpPr>
            <p:spPr>
              <a:xfrm>
                <a:off x="-11924" y="-1196561"/>
                <a:ext cx="3247039" cy="4001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2000" b="1" spc="300">
                    <a:solidFill>
                      <a:schemeClr val="accent5">
                        <a:hueOff val="-7200000"/>
                        <a:satOff val="-100001"/>
                      </a:schemeClr>
                    </a:solidFill>
                    <a:latin typeface="Montserrat Bold"/>
                    <a:ea typeface="Montserrat Bold"/>
                    <a:cs typeface="Montserrat Bold"/>
                    <a:sym typeface="Montserrat Bold"/>
                  </a:defRPr>
                </a:lvl1pPr>
              </a:lstStyle>
              <a:p>
                <a:r>
                  <a:rPr lang="en-US" dirty="0"/>
                  <a:t>MODEL PERFORMANCE</a:t>
                </a:r>
                <a:endParaRPr dirty="0"/>
              </a:p>
            </p:txBody>
          </p:sp>
        </p:grpSp>
      </p:grpSp>
      <p:sp>
        <p:nvSpPr>
          <p:cNvPr id="9" name="TextBox 40">
            <a:extLst>
              <a:ext uri="{FF2B5EF4-FFF2-40B4-BE49-F238E27FC236}">
                <a16:creationId xmlns:a16="http://schemas.microsoft.com/office/drawing/2014/main" id="{78710A83-DD53-C444-BDB1-E661B445865C}"/>
              </a:ext>
            </a:extLst>
          </p:cNvPr>
          <p:cNvSpPr txBox="1"/>
          <p:nvPr/>
        </p:nvSpPr>
        <p:spPr>
          <a:xfrm>
            <a:off x="1927381" y="5523375"/>
            <a:ext cx="7677741" cy="21236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2000" b="1" spc="300">
                <a:solidFill>
                  <a:schemeClr val="accent5">
                    <a:hueOff val="-7200000"/>
                    <a:satOff val="-100001"/>
                  </a:schemeClr>
                </a:solidFill>
                <a:latin typeface="Montserrat Bold"/>
                <a:ea typeface="Montserrat Bold"/>
                <a:cs typeface="Montserrat Bold"/>
                <a:sym typeface="Montserrat Bold"/>
              </a:defRPr>
            </a:lvl1pPr>
          </a:lstStyle>
          <a:p>
            <a:pPr marL="342900" indent="-342900">
              <a:buFont typeface="Wingdings" pitchFamily="2" charset="2"/>
              <a:buChar char="Ø"/>
            </a:pPr>
            <a:r>
              <a:rPr lang="en-US" sz="3600" dirty="0">
                <a:solidFill>
                  <a:schemeClr val="accent1">
                    <a:lumMod val="50000"/>
                  </a:schemeClr>
                </a:solidFill>
              </a:rPr>
              <a:t> </a:t>
            </a:r>
            <a:r>
              <a:rPr lang="en-US" sz="4800" dirty="0">
                <a:solidFill>
                  <a:schemeClr val="accent1">
                    <a:lumMod val="75000"/>
                  </a:schemeClr>
                </a:solidFill>
              </a:rPr>
              <a:t>MEAN ABSOLUTE ERROR</a:t>
            </a:r>
          </a:p>
          <a:p>
            <a:r>
              <a:rPr lang="en-US" sz="4800" dirty="0">
                <a:solidFill>
                  <a:schemeClr val="accent2"/>
                </a:solidFill>
              </a:rPr>
              <a:t> 0.10 </a:t>
            </a:r>
          </a:p>
          <a:p>
            <a:r>
              <a:rPr lang="en-US" sz="3600" dirty="0">
                <a:solidFill>
                  <a:schemeClr val="accent2"/>
                </a:solidFill>
              </a:rPr>
              <a:t>(~$ 52K)</a:t>
            </a:r>
            <a:endParaRPr sz="3600" dirty="0">
              <a:solidFill>
                <a:schemeClr val="accent2"/>
              </a:solidFill>
            </a:endParaRPr>
          </a:p>
        </p:txBody>
      </p:sp>
      <p:sp>
        <p:nvSpPr>
          <p:cNvPr id="17" name="TextBox 40">
            <a:extLst>
              <a:ext uri="{FF2B5EF4-FFF2-40B4-BE49-F238E27FC236}">
                <a16:creationId xmlns:a16="http://schemas.microsoft.com/office/drawing/2014/main" id="{D062E372-E2CE-3247-B8D6-1D5DB49610B7}"/>
              </a:ext>
            </a:extLst>
          </p:cNvPr>
          <p:cNvSpPr txBox="1"/>
          <p:nvPr/>
        </p:nvSpPr>
        <p:spPr>
          <a:xfrm>
            <a:off x="1023062" y="8388070"/>
            <a:ext cx="9392954" cy="21236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2000" b="1" spc="300">
                <a:solidFill>
                  <a:schemeClr val="accent5">
                    <a:hueOff val="-7200000"/>
                    <a:satOff val="-100001"/>
                  </a:schemeClr>
                </a:solidFill>
                <a:latin typeface="Montserrat Bold"/>
                <a:ea typeface="Montserrat Bold"/>
                <a:cs typeface="Montserrat Bold"/>
                <a:sym typeface="Montserrat Bold"/>
              </a:defRPr>
            </a:lvl1pPr>
          </a:lstStyle>
          <a:p>
            <a:pPr marL="342900" indent="-342900">
              <a:buFont typeface="Wingdings" pitchFamily="2" charset="2"/>
              <a:buChar char="Ø"/>
            </a:pPr>
            <a:r>
              <a:rPr lang="en-US" sz="3600" dirty="0">
                <a:solidFill>
                  <a:schemeClr val="accent1">
                    <a:lumMod val="50000"/>
                  </a:schemeClr>
                </a:solidFill>
              </a:rPr>
              <a:t>  </a:t>
            </a:r>
            <a:r>
              <a:rPr lang="en-US" sz="4800" dirty="0">
                <a:solidFill>
                  <a:schemeClr val="accent1">
                    <a:lumMod val="75000"/>
                  </a:schemeClr>
                </a:solidFill>
              </a:rPr>
              <a:t>ROOT</a:t>
            </a:r>
            <a:r>
              <a:rPr lang="en-US" sz="3600" dirty="0">
                <a:solidFill>
                  <a:schemeClr val="accent1">
                    <a:lumMod val="50000"/>
                  </a:schemeClr>
                </a:solidFill>
              </a:rPr>
              <a:t> </a:t>
            </a:r>
            <a:r>
              <a:rPr lang="en-US" sz="4800" dirty="0">
                <a:solidFill>
                  <a:schemeClr val="accent1">
                    <a:lumMod val="75000"/>
                  </a:schemeClr>
                </a:solidFill>
              </a:rPr>
              <a:t>MEAN SQUARED ERROR</a:t>
            </a:r>
          </a:p>
          <a:p>
            <a:r>
              <a:rPr lang="en-US" sz="4800" dirty="0">
                <a:solidFill>
                  <a:schemeClr val="accent2"/>
                </a:solidFill>
              </a:rPr>
              <a:t> 0.16 </a:t>
            </a:r>
          </a:p>
          <a:p>
            <a:r>
              <a:rPr lang="en-US" sz="3600" dirty="0">
                <a:solidFill>
                  <a:schemeClr val="accent2"/>
                </a:solidFill>
              </a:rPr>
              <a:t>(~$ 74K)</a:t>
            </a:r>
            <a:endParaRPr sz="3600" dirty="0">
              <a:solidFill>
                <a:schemeClr val="accent2"/>
              </a:solidFill>
            </a:endParaRPr>
          </a:p>
        </p:txBody>
      </p:sp>
      <p:sp>
        <p:nvSpPr>
          <p:cNvPr id="18" name="Rectangle 13">
            <a:extLst>
              <a:ext uri="{FF2B5EF4-FFF2-40B4-BE49-F238E27FC236}">
                <a16:creationId xmlns:a16="http://schemas.microsoft.com/office/drawing/2014/main" id="{27B17AEC-C3B2-6045-B115-9DC0459F38B5}"/>
              </a:ext>
            </a:extLst>
          </p:cNvPr>
          <p:cNvSpPr/>
          <p:nvPr/>
        </p:nvSpPr>
        <p:spPr>
          <a:xfrm>
            <a:off x="12877926" y="0"/>
            <a:ext cx="11493374" cy="13027016"/>
          </a:xfrm>
          <a:prstGeom prst="rect">
            <a:avLst/>
          </a:prstGeom>
          <a:solidFill>
            <a:schemeClr val="accent1">
              <a:lumMod val="50000"/>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solidFill>
                <a:schemeClr val="accent2"/>
              </a:solidFill>
            </a:endParaRPr>
          </a:p>
        </p:txBody>
      </p:sp>
      <p:pic>
        <p:nvPicPr>
          <p:cNvPr id="19" name="Picture 18" descr="A close up of a map&#13;&#10;&#13;&#10;Description automatically generated">
            <a:extLst>
              <a:ext uri="{FF2B5EF4-FFF2-40B4-BE49-F238E27FC236}">
                <a16:creationId xmlns:a16="http://schemas.microsoft.com/office/drawing/2014/main" id="{6F3234C1-F280-C844-AABE-474251ECC219}"/>
              </a:ext>
            </a:extLst>
          </p:cNvPr>
          <p:cNvPicPr>
            <a:picLocks noChangeAspect="1"/>
          </p:cNvPicPr>
          <p:nvPr/>
        </p:nvPicPr>
        <p:blipFill rotWithShape="1">
          <a:blip r:embed="rId3">
            <a:extLst>
              <a:ext uri="{28A0092B-C50C-407E-A947-70E740481C1C}">
                <a14:useLocalDpi xmlns:a14="http://schemas.microsoft.com/office/drawing/2010/main" val="0"/>
              </a:ext>
            </a:extLst>
          </a:blip>
          <a:srcRect l="66616"/>
          <a:stretch/>
        </p:blipFill>
        <p:spPr>
          <a:xfrm>
            <a:off x="13772434" y="2635007"/>
            <a:ext cx="9704357" cy="8720750"/>
          </a:xfrm>
          <a:prstGeom prst="rect">
            <a:avLst/>
          </a:prstGeom>
        </p:spPr>
      </p:pic>
      <p:sp>
        <p:nvSpPr>
          <p:cNvPr id="20" name="Rectangle 19">
            <a:extLst>
              <a:ext uri="{FF2B5EF4-FFF2-40B4-BE49-F238E27FC236}">
                <a16:creationId xmlns:a16="http://schemas.microsoft.com/office/drawing/2014/main" id="{CBF38379-8998-D241-BA54-E55138134200}"/>
              </a:ext>
            </a:extLst>
          </p:cNvPr>
          <p:cNvSpPr/>
          <p:nvPr/>
        </p:nvSpPr>
        <p:spPr>
          <a:xfrm rot="5400000">
            <a:off x="-108157" y="2124977"/>
            <a:ext cx="1752347" cy="114966"/>
          </a:xfrm>
          <a:prstGeom prst="rect">
            <a:avLst/>
          </a:prstGeom>
          <a:solidFill>
            <a:schemeClr val="accent2"/>
          </a:solidFill>
          <a:ln w="12700">
            <a:miter lim="400000"/>
          </a:ln>
        </p:spPr>
        <p:txBody>
          <a:bodyPr lIns="91390" rIns="91390" anchor="ctr"/>
          <a:lstStyle/>
          <a:p>
            <a:pPr algn="ctr">
              <a:defRPr>
                <a:solidFill>
                  <a:srgbClr val="000000"/>
                </a:solidFill>
                <a:latin typeface="+mn-lt"/>
                <a:ea typeface="+mn-ea"/>
                <a:cs typeface="+mn-cs"/>
                <a:sym typeface="Montserrat Light"/>
              </a:defRPr>
            </a:pPr>
            <a:endParaRPr sz="7196"/>
          </a:p>
        </p:txBody>
      </p:sp>
      <p:graphicFrame>
        <p:nvGraphicFramePr>
          <p:cNvPr id="2" name="Table 1">
            <a:extLst>
              <a:ext uri="{FF2B5EF4-FFF2-40B4-BE49-F238E27FC236}">
                <a16:creationId xmlns:a16="http://schemas.microsoft.com/office/drawing/2014/main" id="{01070F77-56A2-8C49-96B5-A5EDB799EEE2}"/>
              </a:ext>
            </a:extLst>
          </p:cNvPr>
          <p:cNvGraphicFramePr>
            <a:graphicFrameLocks noGrp="1"/>
          </p:cNvGraphicFramePr>
          <p:nvPr>
            <p:extLst>
              <p:ext uri="{D42A27DB-BD31-4B8C-83A1-F6EECF244321}">
                <p14:modId xmlns:p14="http://schemas.microsoft.com/office/powerpoint/2010/main" val="251749033"/>
              </p:ext>
            </p:extLst>
          </p:nvPr>
        </p:nvGraphicFramePr>
        <p:xfrm>
          <a:off x="0" y="13027016"/>
          <a:ext cx="24371300" cy="688984"/>
        </p:xfrm>
        <a:graphic>
          <a:graphicData uri="http://schemas.openxmlformats.org/drawingml/2006/table">
            <a:tbl>
              <a:tblPr firstRow="1" bandRow="1">
                <a:tableStyleId>{5940675A-B579-460E-94D1-54222C63F5DA}</a:tableStyleId>
              </a:tblPr>
              <a:tblGrid>
                <a:gridCol w="4874260">
                  <a:extLst>
                    <a:ext uri="{9D8B030D-6E8A-4147-A177-3AD203B41FA5}">
                      <a16:colId xmlns:a16="http://schemas.microsoft.com/office/drawing/2014/main" val="2562361467"/>
                    </a:ext>
                  </a:extLst>
                </a:gridCol>
                <a:gridCol w="4874260">
                  <a:extLst>
                    <a:ext uri="{9D8B030D-6E8A-4147-A177-3AD203B41FA5}">
                      <a16:colId xmlns:a16="http://schemas.microsoft.com/office/drawing/2014/main" val="938463527"/>
                    </a:ext>
                  </a:extLst>
                </a:gridCol>
                <a:gridCol w="4874260">
                  <a:extLst>
                    <a:ext uri="{9D8B030D-6E8A-4147-A177-3AD203B41FA5}">
                      <a16:colId xmlns:a16="http://schemas.microsoft.com/office/drawing/2014/main" val="1520599154"/>
                    </a:ext>
                  </a:extLst>
                </a:gridCol>
                <a:gridCol w="4874260">
                  <a:extLst>
                    <a:ext uri="{9D8B030D-6E8A-4147-A177-3AD203B41FA5}">
                      <a16:colId xmlns:a16="http://schemas.microsoft.com/office/drawing/2014/main" val="2490029138"/>
                    </a:ext>
                  </a:extLst>
                </a:gridCol>
                <a:gridCol w="4874260">
                  <a:extLst>
                    <a:ext uri="{9D8B030D-6E8A-4147-A177-3AD203B41FA5}">
                      <a16:colId xmlns:a16="http://schemas.microsoft.com/office/drawing/2014/main" val="128232890"/>
                    </a:ext>
                  </a:extLst>
                </a:gridCol>
              </a:tblGrid>
              <a:tr h="688984">
                <a:tc>
                  <a:txBody>
                    <a:bodyPr/>
                    <a:lstStyle/>
                    <a:p>
                      <a:r>
                        <a:rPr lang="en-US" sz="2800" dirty="0">
                          <a:solidFill>
                            <a:sysClr val="windowText" lastClr="000000"/>
                          </a:solidFill>
                        </a:rPr>
                        <a:t>Introduction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r>
                        <a:rPr lang="en-US" sz="2800" dirty="0">
                          <a:solidFill>
                            <a:sysClr val="windowText" lastClr="000000"/>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r>
                        <a:rPr lang="en-US" sz="2800" dirty="0">
                          <a:solidFill>
                            <a:schemeClr val="bg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2800" dirty="0">
                          <a:solidFill>
                            <a:sysClr val="windowText" lastClr="000000"/>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r>
                        <a:rPr lang="en-US" sz="2800" dirty="0">
                          <a:solidFill>
                            <a:sysClr val="windowText" lastClr="000000"/>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extLst>
                  <a:ext uri="{0D108BD9-81ED-4DB2-BD59-A6C34878D82A}">
                    <a16:rowId xmlns:a16="http://schemas.microsoft.com/office/drawing/2014/main" val="1979840728"/>
                  </a:ext>
                </a:extLst>
              </a:tr>
            </a:tbl>
          </a:graphicData>
        </a:graphic>
      </p:graphicFrame>
    </p:spTree>
    <p:extLst>
      <p:ext uri="{BB962C8B-B14F-4D97-AF65-F5344CB8AC3E}">
        <p14:creationId xmlns:p14="http://schemas.microsoft.com/office/powerpoint/2010/main" val="184198482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FDC3074-0AB3-DE4A-A286-74839ECDDA35}"/>
              </a:ext>
            </a:extLst>
          </p:cNvPr>
          <p:cNvSpPr/>
          <p:nvPr/>
        </p:nvSpPr>
        <p:spPr>
          <a:xfrm>
            <a:off x="21978257" y="587829"/>
            <a:ext cx="1567543" cy="1371600"/>
          </a:xfrm>
          <a:prstGeom prst="rect">
            <a:avLst/>
          </a:prstGeom>
          <a:solidFill>
            <a:schemeClr val="accent5">
              <a:hueOff val="-7200000"/>
              <a:satOff val="-100001"/>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7F7F7F"/>
              </a:solidFill>
              <a:effectLst/>
              <a:uFillTx/>
              <a:latin typeface="Calibri"/>
              <a:ea typeface="Calibri"/>
              <a:cs typeface="Calibri"/>
              <a:sym typeface="Calibri"/>
            </a:endParaRPr>
          </a:p>
        </p:txBody>
      </p:sp>
      <p:sp>
        <p:nvSpPr>
          <p:cNvPr id="97" name="TextBox 7"/>
          <p:cNvSpPr txBox="1">
            <a:spLocks noGrp="1"/>
          </p:cNvSpPr>
          <p:nvPr>
            <p:ph type="sldNum" sz="quarter" idx="2"/>
          </p:nvPr>
        </p:nvSpPr>
        <p:spPr>
          <a:xfrm>
            <a:off x="22580487" y="1039540"/>
            <a:ext cx="383607" cy="551145"/>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a:t>
            </a:fld>
            <a:endParaRPr/>
          </a:p>
        </p:txBody>
      </p:sp>
      <p:sp>
        <p:nvSpPr>
          <p:cNvPr id="39" name="Rectangle 13">
            <a:extLst>
              <a:ext uri="{FF2B5EF4-FFF2-40B4-BE49-F238E27FC236}">
                <a16:creationId xmlns:a16="http://schemas.microsoft.com/office/drawing/2014/main" id="{F995742A-3789-EA40-BDA8-AF88E9EE435D}"/>
              </a:ext>
            </a:extLst>
          </p:cNvPr>
          <p:cNvSpPr/>
          <p:nvPr/>
        </p:nvSpPr>
        <p:spPr>
          <a:xfrm>
            <a:off x="14813280" y="16912"/>
            <a:ext cx="9558020" cy="13716000"/>
          </a:xfrm>
          <a:prstGeom prst="rect">
            <a:avLst/>
          </a:prstGeom>
          <a:solidFill>
            <a:schemeClr val="accent1">
              <a:lumMod val="50000"/>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solidFill>
                <a:schemeClr val="accent2"/>
              </a:solidFill>
            </a:endParaRPr>
          </a:p>
        </p:txBody>
      </p:sp>
      <p:sp>
        <p:nvSpPr>
          <p:cNvPr id="8" name="TextBox 7">
            <a:extLst>
              <a:ext uri="{FF2B5EF4-FFF2-40B4-BE49-F238E27FC236}">
                <a16:creationId xmlns:a16="http://schemas.microsoft.com/office/drawing/2014/main" id="{1C8ACFAB-88D9-B54D-9727-07008410748C}"/>
              </a:ext>
            </a:extLst>
          </p:cNvPr>
          <p:cNvSpPr txBox="1"/>
          <p:nvPr/>
        </p:nvSpPr>
        <p:spPr>
          <a:xfrm>
            <a:off x="5810071" y="797466"/>
            <a:ext cx="8062742"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1828433"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accent5">
                    <a:lumMod val="25000"/>
                  </a:schemeClr>
                </a:solidFill>
                <a:effectLst/>
                <a:uFillTx/>
                <a:latin typeface="Calibri"/>
                <a:ea typeface="Calibri"/>
                <a:cs typeface="Calibri"/>
                <a:sym typeface="Calibri"/>
              </a:rPr>
              <a:t>Increase</a:t>
            </a:r>
            <a:r>
              <a:rPr kumimoji="0" lang="en-US" sz="3600" b="0" i="0" u="none" strike="noStrike" cap="none" spc="0" normalizeH="0" baseline="0" dirty="0">
                <a:ln>
                  <a:noFill/>
                </a:ln>
                <a:solidFill>
                  <a:srgbClr val="7F7F7F"/>
                </a:solidFill>
                <a:effectLst/>
                <a:uFillTx/>
                <a:latin typeface="Calibri"/>
                <a:ea typeface="Calibri"/>
                <a:cs typeface="Calibri"/>
                <a:sym typeface="Calibri"/>
              </a:rPr>
              <a:t> Price (log):</a:t>
            </a:r>
          </a:p>
          <a:p>
            <a:pPr marL="0" marR="0" indent="0" algn="l" defTabSz="1828433" rtl="0" fontAlgn="auto" latinLnBrk="0" hangingPunct="0">
              <a:lnSpc>
                <a:spcPct val="100000"/>
              </a:lnSpc>
              <a:spcBef>
                <a:spcPts val="0"/>
              </a:spcBef>
              <a:spcAft>
                <a:spcPts val="0"/>
              </a:spcAft>
              <a:buClrTx/>
              <a:buSzTx/>
              <a:buFontTx/>
              <a:buNone/>
              <a:tabLst/>
            </a:pPr>
            <a:endParaRPr lang="en-US" dirty="0"/>
          </a:p>
          <a:p>
            <a:pPr marL="742950" indent="-742950">
              <a:buAutoNum type="arabicPeriod"/>
            </a:pPr>
            <a:r>
              <a:rPr lang="en-US" dirty="0"/>
              <a:t>Per square foot is the strongest predictor of price</a:t>
            </a:r>
          </a:p>
          <a:p>
            <a:r>
              <a:rPr lang="en-US" dirty="0"/>
              <a:t>- Every 1 unit ↑ in PSF, prices ↑ by $61k </a:t>
            </a:r>
          </a:p>
        </p:txBody>
      </p:sp>
      <p:grpSp>
        <p:nvGrpSpPr>
          <p:cNvPr id="30" name="Group 3">
            <a:extLst>
              <a:ext uri="{FF2B5EF4-FFF2-40B4-BE49-F238E27FC236}">
                <a16:creationId xmlns:a16="http://schemas.microsoft.com/office/drawing/2014/main" id="{211C02B1-062F-7341-A95A-95FACBB58F45}"/>
              </a:ext>
            </a:extLst>
          </p:cNvPr>
          <p:cNvGrpSpPr/>
          <p:nvPr/>
        </p:nvGrpSpPr>
        <p:grpSpPr>
          <a:xfrm>
            <a:off x="0" y="1014926"/>
            <a:ext cx="6124068" cy="1909293"/>
            <a:chOff x="-1" y="0"/>
            <a:chExt cx="6124066" cy="1909292"/>
          </a:xfrm>
        </p:grpSpPr>
        <p:sp>
          <p:nvSpPr>
            <p:cNvPr id="31" name="TextBox 34">
              <a:extLst>
                <a:ext uri="{FF2B5EF4-FFF2-40B4-BE49-F238E27FC236}">
                  <a16:creationId xmlns:a16="http://schemas.microsoft.com/office/drawing/2014/main" id="{B086C3F7-F7C5-944D-AECE-538D25D98165}"/>
                </a:ext>
              </a:extLst>
            </p:cNvPr>
            <p:cNvSpPr txBox="1"/>
            <p:nvPr/>
          </p:nvSpPr>
          <p:spPr>
            <a:xfrm>
              <a:off x="-1" y="0"/>
              <a:ext cx="6124066" cy="11079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6600" b="1">
                  <a:solidFill>
                    <a:srgbClr val="000000"/>
                  </a:solidFill>
                  <a:latin typeface="Montserrat Bold"/>
                  <a:ea typeface="Montserrat Bold"/>
                  <a:cs typeface="Montserrat Bold"/>
                  <a:sym typeface="Montserrat Bold"/>
                </a:defRPr>
              </a:lvl1pPr>
            </a:lstStyle>
            <a:p>
              <a:r>
                <a:rPr lang="en-US" dirty="0"/>
                <a:t>Results</a:t>
              </a:r>
              <a:endParaRPr dirty="0"/>
            </a:p>
          </p:txBody>
        </p:sp>
        <p:sp>
          <p:nvSpPr>
            <p:cNvPr id="34" name="Rounded Rectangle 39">
              <a:extLst>
                <a:ext uri="{FF2B5EF4-FFF2-40B4-BE49-F238E27FC236}">
                  <a16:creationId xmlns:a16="http://schemas.microsoft.com/office/drawing/2014/main" id="{B95DFB37-9DBC-9F44-8E18-BFE83541E227}"/>
                </a:ext>
              </a:extLst>
            </p:cNvPr>
            <p:cNvSpPr/>
            <p:nvPr/>
          </p:nvSpPr>
          <p:spPr>
            <a:xfrm>
              <a:off x="1126580" y="1107993"/>
              <a:ext cx="3870905" cy="801299"/>
            </a:xfrm>
            <a:prstGeom prst="roundRect">
              <a:avLst>
                <a:gd name="adj" fmla="val 16667"/>
              </a:avLst>
            </a:prstGeom>
            <a:solidFill>
              <a:schemeClr val="accent1">
                <a:lumMod val="75000"/>
              </a:schemeClr>
            </a:solidFill>
            <a:ln w="12700" cap="flat">
              <a:noFill/>
              <a:miter lim="400000"/>
            </a:ln>
            <a:effectLst/>
          </p:spPr>
          <p:txBody>
            <a:bodyPr wrap="square" lIns="45719" tIns="45719" rIns="45719" bIns="45719" numCol="1" anchor="ctr">
              <a:noAutofit/>
            </a:bodyPr>
            <a:lstStyle/>
            <a:p>
              <a:pPr algn="ctr">
                <a:defRPr>
                  <a:solidFill>
                    <a:schemeClr val="accent5">
                      <a:hueOff val="-7200000"/>
                      <a:satOff val="-100001"/>
                    </a:schemeClr>
                  </a:solidFill>
                  <a:latin typeface="+mn-lt"/>
                  <a:ea typeface="+mn-ea"/>
                  <a:cs typeface="+mn-cs"/>
                  <a:sym typeface="Montserrat Light"/>
                </a:defRPr>
              </a:pPr>
              <a:endParaRPr/>
            </a:p>
          </p:txBody>
        </p:sp>
      </p:grpSp>
      <p:sp>
        <p:nvSpPr>
          <p:cNvPr id="36" name="Rectangle 35">
            <a:extLst>
              <a:ext uri="{FF2B5EF4-FFF2-40B4-BE49-F238E27FC236}">
                <a16:creationId xmlns:a16="http://schemas.microsoft.com/office/drawing/2014/main" id="{4085E72D-E105-7544-85AE-F30B21616FA9}"/>
              </a:ext>
            </a:extLst>
          </p:cNvPr>
          <p:cNvSpPr/>
          <p:nvPr/>
        </p:nvSpPr>
        <p:spPr>
          <a:xfrm rot="5400000">
            <a:off x="-108157" y="2124977"/>
            <a:ext cx="1752347" cy="114966"/>
          </a:xfrm>
          <a:prstGeom prst="rect">
            <a:avLst/>
          </a:prstGeom>
          <a:solidFill>
            <a:schemeClr val="accent2"/>
          </a:solidFill>
          <a:ln w="12700">
            <a:miter lim="400000"/>
          </a:ln>
        </p:spPr>
        <p:txBody>
          <a:bodyPr lIns="91390" rIns="91390" anchor="ctr"/>
          <a:lstStyle/>
          <a:p>
            <a:pPr algn="ctr">
              <a:defRPr>
                <a:solidFill>
                  <a:srgbClr val="000000"/>
                </a:solidFill>
                <a:latin typeface="+mn-lt"/>
                <a:ea typeface="+mn-ea"/>
                <a:cs typeface="+mn-cs"/>
                <a:sym typeface="Montserrat Light"/>
              </a:defRPr>
            </a:pPr>
            <a:endParaRPr sz="7196"/>
          </a:p>
        </p:txBody>
      </p:sp>
      <p:sp>
        <p:nvSpPr>
          <p:cNvPr id="37" name="TextBox 40">
            <a:extLst>
              <a:ext uri="{FF2B5EF4-FFF2-40B4-BE49-F238E27FC236}">
                <a16:creationId xmlns:a16="http://schemas.microsoft.com/office/drawing/2014/main" id="{20C9473F-68AC-4444-9B0A-DBDEA448C05B}"/>
              </a:ext>
            </a:extLst>
          </p:cNvPr>
          <p:cNvSpPr txBox="1"/>
          <p:nvPr/>
        </p:nvSpPr>
        <p:spPr>
          <a:xfrm>
            <a:off x="1431300" y="2298801"/>
            <a:ext cx="3261468" cy="4001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2000" b="1" spc="300">
                <a:solidFill>
                  <a:schemeClr val="accent5">
                    <a:hueOff val="-7200000"/>
                    <a:satOff val="-100001"/>
                  </a:schemeClr>
                </a:solidFill>
                <a:latin typeface="Montserrat Bold"/>
                <a:ea typeface="Montserrat Bold"/>
                <a:cs typeface="Montserrat Bold"/>
                <a:sym typeface="Montserrat Bold"/>
              </a:defRPr>
            </a:lvl1pPr>
          </a:lstStyle>
          <a:p>
            <a:r>
              <a:rPr lang="en-US" dirty="0"/>
              <a:t>FEATURE IMPORTANCE</a:t>
            </a:r>
            <a:endParaRPr dirty="0"/>
          </a:p>
        </p:txBody>
      </p:sp>
      <p:pic>
        <p:nvPicPr>
          <p:cNvPr id="40" name="Picture 39" descr="A screenshot of a cell phone&#13;&#10;&#13;&#10;Description automatically generated">
            <a:extLst>
              <a:ext uri="{FF2B5EF4-FFF2-40B4-BE49-F238E27FC236}">
                <a16:creationId xmlns:a16="http://schemas.microsoft.com/office/drawing/2014/main" id="{78583753-9219-E245-89C9-E73F25FBE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83258" y="212102"/>
            <a:ext cx="6647658" cy="12464358"/>
          </a:xfrm>
          <a:prstGeom prst="rect">
            <a:avLst/>
          </a:prstGeom>
        </p:spPr>
      </p:pic>
      <p:cxnSp>
        <p:nvCxnSpPr>
          <p:cNvPr id="10" name="Straight Arrow Connector 9">
            <a:extLst>
              <a:ext uri="{FF2B5EF4-FFF2-40B4-BE49-F238E27FC236}">
                <a16:creationId xmlns:a16="http://schemas.microsoft.com/office/drawing/2014/main" id="{820E4325-D3D0-694A-A040-3779A71CD130}"/>
              </a:ext>
            </a:extLst>
          </p:cNvPr>
          <p:cNvCxnSpPr>
            <a:cxnSpLocks/>
          </p:cNvCxnSpPr>
          <p:nvPr/>
        </p:nvCxnSpPr>
        <p:spPr>
          <a:xfrm flipV="1">
            <a:off x="12768943" y="1951627"/>
            <a:ext cx="4401278" cy="347174"/>
          </a:xfrm>
          <a:prstGeom prst="straightConnector1">
            <a:avLst/>
          </a:prstGeom>
          <a:noFill/>
          <a:ln w="38100" cap="flat">
            <a:solidFill>
              <a:schemeClr val="accent5">
                <a:lumMod val="25000"/>
              </a:schemeClr>
            </a:solidFill>
            <a:prstDash val="solid"/>
            <a:miter lim="800000"/>
            <a:tailEnd type="triangle"/>
          </a:ln>
          <a:effectLst/>
          <a:sp3d/>
        </p:spPr>
        <p:style>
          <a:lnRef idx="0">
            <a:scrgbClr r="0" g="0" b="0"/>
          </a:lnRef>
          <a:fillRef idx="0">
            <a:scrgbClr r="0" g="0" b="0"/>
          </a:fillRef>
          <a:effectRef idx="0">
            <a:scrgbClr r="0" g="0" b="0"/>
          </a:effectRef>
          <a:fontRef idx="none"/>
        </p:style>
      </p:cxnSp>
      <p:graphicFrame>
        <p:nvGraphicFramePr>
          <p:cNvPr id="13" name="Table 12">
            <a:extLst>
              <a:ext uri="{FF2B5EF4-FFF2-40B4-BE49-F238E27FC236}">
                <a16:creationId xmlns:a16="http://schemas.microsoft.com/office/drawing/2014/main" id="{58C7BE95-47AD-D447-AD5B-51C2D35E3C57}"/>
              </a:ext>
            </a:extLst>
          </p:cNvPr>
          <p:cNvGraphicFramePr>
            <a:graphicFrameLocks noGrp="1"/>
          </p:cNvGraphicFramePr>
          <p:nvPr>
            <p:extLst>
              <p:ext uri="{D42A27DB-BD31-4B8C-83A1-F6EECF244321}">
                <p14:modId xmlns:p14="http://schemas.microsoft.com/office/powerpoint/2010/main" val="2387352607"/>
              </p:ext>
            </p:extLst>
          </p:nvPr>
        </p:nvGraphicFramePr>
        <p:xfrm>
          <a:off x="0" y="13027016"/>
          <a:ext cx="24371300" cy="688984"/>
        </p:xfrm>
        <a:graphic>
          <a:graphicData uri="http://schemas.openxmlformats.org/drawingml/2006/table">
            <a:tbl>
              <a:tblPr firstRow="1" bandRow="1">
                <a:tableStyleId>{5940675A-B579-460E-94D1-54222C63F5DA}</a:tableStyleId>
              </a:tblPr>
              <a:tblGrid>
                <a:gridCol w="4874260">
                  <a:extLst>
                    <a:ext uri="{9D8B030D-6E8A-4147-A177-3AD203B41FA5}">
                      <a16:colId xmlns:a16="http://schemas.microsoft.com/office/drawing/2014/main" val="2562361467"/>
                    </a:ext>
                  </a:extLst>
                </a:gridCol>
                <a:gridCol w="4874260">
                  <a:extLst>
                    <a:ext uri="{9D8B030D-6E8A-4147-A177-3AD203B41FA5}">
                      <a16:colId xmlns:a16="http://schemas.microsoft.com/office/drawing/2014/main" val="938463527"/>
                    </a:ext>
                  </a:extLst>
                </a:gridCol>
                <a:gridCol w="4874260">
                  <a:extLst>
                    <a:ext uri="{9D8B030D-6E8A-4147-A177-3AD203B41FA5}">
                      <a16:colId xmlns:a16="http://schemas.microsoft.com/office/drawing/2014/main" val="1520599154"/>
                    </a:ext>
                  </a:extLst>
                </a:gridCol>
                <a:gridCol w="4874260">
                  <a:extLst>
                    <a:ext uri="{9D8B030D-6E8A-4147-A177-3AD203B41FA5}">
                      <a16:colId xmlns:a16="http://schemas.microsoft.com/office/drawing/2014/main" val="2490029138"/>
                    </a:ext>
                  </a:extLst>
                </a:gridCol>
                <a:gridCol w="4874260">
                  <a:extLst>
                    <a:ext uri="{9D8B030D-6E8A-4147-A177-3AD203B41FA5}">
                      <a16:colId xmlns:a16="http://schemas.microsoft.com/office/drawing/2014/main" val="128232890"/>
                    </a:ext>
                  </a:extLst>
                </a:gridCol>
              </a:tblGrid>
              <a:tr h="688984">
                <a:tc>
                  <a:txBody>
                    <a:bodyPr/>
                    <a:lstStyle/>
                    <a:p>
                      <a:r>
                        <a:rPr lang="en-US" sz="2800" dirty="0">
                          <a:solidFill>
                            <a:sysClr val="windowText" lastClr="000000"/>
                          </a:solidFill>
                        </a:rPr>
                        <a:t>Introduction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r>
                        <a:rPr lang="en-US" sz="2800" dirty="0">
                          <a:solidFill>
                            <a:sysClr val="windowText" lastClr="000000"/>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r>
                        <a:rPr lang="en-US" sz="2800" dirty="0">
                          <a:solidFill>
                            <a:schemeClr val="bg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2800" dirty="0">
                          <a:solidFill>
                            <a:sysClr val="windowText" lastClr="000000"/>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r>
                        <a:rPr lang="en-US" sz="2800" dirty="0">
                          <a:solidFill>
                            <a:sysClr val="windowText" lastClr="000000"/>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extLst>
                  <a:ext uri="{0D108BD9-81ED-4DB2-BD59-A6C34878D82A}">
                    <a16:rowId xmlns:a16="http://schemas.microsoft.com/office/drawing/2014/main" val="1979840728"/>
                  </a:ext>
                </a:extLst>
              </a:tr>
            </a:tbl>
          </a:graphicData>
        </a:graphic>
      </p:graphicFrame>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8ACFAB-88D9-B54D-9727-07008410748C}"/>
              </a:ext>
            </a:extLst>
          </p:cNvPr>
          <p:cNvSpPr txBox="1"/>
          <p:nvPr/>
        </p:nvSpPr>
        <p:spPr>
          <a:xfrm>
            <a:off x="5810071" y="3921141"/>
            <a:ext cx="6375579" cy="39703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1828433"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accent5">
                    <a:lumMod val="25000"/>
                  </a:schemeClr>
                </a:solidFill>
                <a:effectLst/>
                <a:uFillTx/>
                <a:latin typeface="Calibri"/>
                <a:ea typeface="Calibri"/>
                <a:cs typeface="Calibri"/>
                <a:sym typeface="Calibri"/>
              </a:rPr>
              <a:t>Increase</a:t>
            </a:r>
            <a:r>
              <a:rPr kumimoji="0" lang="en-US" sz="3600" b="0" i="0" u="none" strike="noStrike" cap="none" spc="0" normalizeH="0" baseline="0" dirty="0">
                <a:ln>
                  <a:noFill/>
                </a:ln>
                <a:solidFill>
                  <a:srgbClr val="7F7F7F"/>
                </a:solidFill>
                <a:effectLst/>
                <a:uFillTx/>
                <a:latin typeface="Calibri"/>
                <a:ea typeface="Calibri"/>
                <a:cs typeface="Calibri"/>
                <a:sym typeface="Calibri"/>
              </a:rPr>
              <a:t> Price (log):</a:t>
            </a:r>
          </a:p>
          <a:p>
            <a:pPr marL="0" marR="0" indent="0" algn="l" defTabSz="1828433" rtl="0" fontAlgn="auto" latinLnBrk="0" hangingPunct="0">
              <a:lnSpc>
                <a:spcPct val="100000"/>
              </a:lnSpc>
              <a:spcBef>
                <a:spcPts val="0"/>
              </a:spcBef>
              <a:spcAft>
                <a:spcPts val="0"/>
              </a:spcAft>
              <a:buClrTx/>
              <a:buSzTx/>
              <a:buFontTx/>
              <a:buNone/>
              <a:tabLst/>
            </a:pPr>
            <a:endParaRPr lang="en-US" dirty="0"/>
          </a:p>
          <a:p>
            <a:pPr marL="0" marR="0" indent="0" algn="l" defTabSz="1828433" rtl="0" fontAlgn="auto" latinLnBrk="0" hangingPunct="0">
              <a:lnSpc>
                <a:spcPct val="100000"/>
              </a:lnSpc>
              <a:spcBef>
                <a:spcPts val="0"/>
              </a:spcBef>
              <a:spcAft>
                <a:spcPts val="0"/>
              </a:spcAft>
              <a:buClrTx/>
              <a:buSzTx/>
              <a:buFontTx/>
              <a:buNone/>
              <a:tabLst/>
            </a:pPr>
            <a:r>
              <a:rPr lang="en-US" dirty="0"/>
              <a:t>2. Property type</a:t>
            </a:r>
          </a:p>
          <a:p>
            <a:pPr marL="0" marR="0" indent="0" algn="l" defTabSz="1828433" rtl="0" fontAlgn="auto" latinLnBrk="0" hangingPunct="0">
              <a:lnSpc>
                <a:spcPct val="100000"/>
              </a:lnSpc>
              <a:spcBef>
                <a:spcPts val="0"/>
              </a:spcBef>
              <a:spcAft>
                <a:spcPts val="0"/>
              </a:spcAft>
              <a:buClrTx/>
              <a:buSzTx/>
              <a:buFontTx/>
              <a:buNone/>
              <a:tabLst/>
            </a:pPr>
            <a:r>
              <a:rPr lang="en-US" dirty="0"/>
              <a:t>as compared to 3-room flats,</a:t>
            </a:r>
          </a:p>
          <a:p>
            <a:pPr marL="571500" indent="-571500">
              <a:buFont typeface="Arial" panose="020B0604020202020204" pitchFamily="34" charset="0"/>
              <a:buChar char="•"/>
            </a:pPr>
            <a:r>
              <a:rPr lang="en-US" dirty="0"/>
              <a:t>Executive flats ($55k more)</a:t>
            </a:r>
          </a:p>
          <a:p>
            <a:pPr marL="571500" indent="-571500">
              <a:buFont typeface="Arial" panose="020B0604020202020204" pitchFamily="34" charset="0"/>
              <a:buChar char="•"/>
            </a:pPr>
            <a:r>
              <a:rPr lang="en-US" dirty="0"/>
              <a:t>5-room flats ($55k more)</a:t>
            </a:r>
          </a:p>
          <a:p>
            <a:pPr marL="571500" indent="-571500">
              <a:buFont typeface="Arial" panose="020B0604020202020204" pitchFamily="34" charset="0"/>
              <a:buChar char="•"/>
            </a:pPr>
            <a:r>
              <a:rPr lang="en-US" dirty="0"/>
              <a:t>Jumbo flats ($51k more)</a:t>
            </a:r>
          </a:p>
        </p:txBody>
      </p:sp>
      <p:grpSp>
        <p:nvGrpSpPr>
          <p:cNvPr id="23" name="Group 3">
            <a:extLst>
              <a:ext uri="{FF2B5EF4-FFF2-40B4-BE49-F238E27FC236}">
                <a16:creationId xmlns:a16="http://schemas.microsoft.com/office/drawing/2014/main" id="{9C6FE0D3-FC5A-474C-B0BD-4BE0D5E2FB38}"/>
              </a:ext>
            </a:extLst>
          </p:cNvPr>
          <p:cNvGrpSpPr/>
          <p:nvPr/>
        </p:nvGrpSpPr>
        <p:grpSpPr>
          <a:xfrm>
            <a:off x="0" y="1014926"/>
            <a:ext cx="6124068" cy="1909293"/>
            <a:chOff x="-1" y="0"/>
            <a:chExt cx="6124066" cy="1909292"/>
          </a:xfrm>
        </p:grpSpPr>
        <p:sp>
          <p:nvSpPr>
            <p:cNvPr id="27" name="TextBox 34">
              <a:extLst>
                <a:ext uri="{FF2B5EF4-FFF2-40B4-BE49-F238E27FC236}">
                  <a16:creationId xmlns:a16="http://schemas.microsoft.com/office/drawing/2014/main" id="{3D684C7E-B3E0-AA4C-8930-46FE10DB67C6}"/>
                </a:ext>
              </a:extLst>
            </p:cNvPr>
            <p:cNvSpPr txBox="1"/>
            <p:nvPr/>
          </p:nvSpPr>
          <p:spPr>
            <a:xfrm>
              <a:off x="-1" y="0"/>
              <a:ext cx="6124066" cy="11079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6600" b="1">
                  <a:solidFill>
                    <a:srgbClr val="000000"/>
                  </a:solidFill>
                  <a:latin typeface="Montserrat Bold"/>
                  <a:ea typeface="Montserrat Bold"/>
                  <a:cs typeface="Montserrat Bold"/>
                  <a:sym typeface="Montserrat Bold"/>
                </a:defRPr>
              </a:lvl1pPr>
            </a:lstStyle>
            <a:p>
              <a:r>
                <a:rPr lang="en-US" dirty="0"/>
                <a:t>Results</a:t>
              </a:r>
              <a:endParaRPr dirty="0"/>
            </a:p>
          </p:txBody>
        </p:sp>
        <p:sp>
          <p:nvSpPr>
            <p:cNvPr id="28" name="Rounded Rectangle 39">
              <a:extLst>
                <a:ext uri="{FF2B5EF4-FFF2-40B4-BE49-F238E27FC236}">
                  <a16:creationId xmlns:a16="http://schemas.microsoft.com/office/drawing/2014/main" id="{1C324C95-54DF-344B-89FE-63EFB8D3EE3D}"/>
                </a:ext>
              </a:extLst>
            </p:cNvPr>
            <p:cNvSpPr/>
            <p:nvPr/>
          </p:nvSpPr>
          <p:spPr>
            <a:xfrm>
              <a:off x="1126580" y="1107993"/>
              <a:ext cx="3870905" cy="801299"/>
            </a:xfrm>
            <a:prstGeom prst="roundRect">
              <a:avLst>
                <a:gd name="adj" fmla="val 16667"/>
              </a:avLst>
            </a:prstGeom>
            <a:solidFill>
              <a:schemeClr val="accent1">
                <a:lumMod val="75000"/>
              </a:schemeClr>
            </a:solidFill>
            <a:ln w="12700" cap="flat">
              <a:noFill/>
              <a:miter lim="400000"/>
            </a:ln>
            <a:effectLst/>
          </p:spPr>
          <p:txBody>
            <a:bodyPr wrap="square" lIns="45719" tIns="45719" rIns="45719" bIns="45719" numCol="1" anchor="ctr">
              <a:noAutofit/>
            </a:bodyPr>
            <a:lstStyle/>
            <a:p>
              <a:pPr algn="ctr">
                <a:defRPr>
                  <a:solidFill>
                    <a:schemeClr val="accent5">
                      <a:hueOff val="-7200000"/>
                      <a:satOff val="-100001"/>
                    </a:schemeClr>
                  </a:solidFill>
                  <a:latin typeface="+mn-lt"/>
                  <a:ea typeface="+mn-ea"/>
                  <a:cs typeface="+mn-cs"/>
                  <a:sym typeface="Montserrat Light"/>
                </a:defRPr>
              </a:pPr>
              <a:endParaRPr/>
            </a:p>
          </p:txBody>
        </p:sp>
      </p:grpSp>
      <p:sp>
        <p:nvSpPr>
          <p:cNvPr id="29" name="Rectangle 28">
            <a:extLst>
              <a:ext uri="{FF2B5EF4-FFF2-40B4-BE49-F238E27FC236}">
                <a16:creationId xmlns:a16="http://schemas.microsoft.com/office/drawing/2014/main" id="{A6295BDB-0A76-F545-AB9E-560147147993}"/>
              </a:ext>
            </a:extLst>
          </p:cNvPr>
          <p:cNvSpPr/>
          <p:nvPr/>
        </p:nvSpPr>
        <p:spPr>
          <a:xfrm rot="5400000">
            <a:off x="-108157" y="2124977"/>
            <a:ext cx="1752347" cy="114966"/>
          </a:xfrm>
          <a:prstGeom prst="rect">
            <a:avLst/>
          </a:prstGeom>
          <a:solidFill>
            <a:schemeClr val="accent2"/>
          </a:solidFill>
          <a:ln w="12700">
            <a:miter lim="400000"/>
          </a:ln>
        </p:spPr>
        <p:txBody>
          <a:bodyPr lIns="91390" rIns="91390" anchor="ctr"/>
          <a:lstStyle/>
          <a:p>
            <a:pPr algn="ctr">
              <a:defRPr>
                <a:solidFill>
                  <a:srgbClr val="000000"/>
                </a:solidFill>
                <a:latin typeface="+mn-lt"/>
                <a:ea typeface="+mn-ea"/>
                <a:cs typeface="+mn-cs"/>
                <a:sym typeface="Montserrat Light"/>
              </a:defRPr>
            </a:pPr>
            <a:endParaRPr sz="7196"/>
          </a:p>
        </p:txBody>
      </p:sp>
      <p:sp>
        <p:nvSpPr>
          <p:cNvPr id="30" name="TextBox 40">
            <a:extLst>
              <a:ext uri="{FF2B5EF4-FFF2-40B4-BE49-F238E27FC236}">
                <a16:creationId xmlns:a16="http://schemas.microsoft.com/office/drawing/2014/main" id="{E799D239-02E6-E245-A620-5D0B6132609B}"/>
              </a:ext>
            </a:extLst>
          </p:cNvPr>
          <p:cNvSpPr txBox="1"/>
          <p:nvPr/>
        </p:nvSpPr>
        <p:spPr>
          <a:xfrm>
            <a:off x="1431300" y="2298801"/>
            <a:ext cx="3261468" cy="4001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2000" b="1" spc="300">
                <a:solidFill>
                  <a:schemeClr val="accent5">
                    <a:hueOff val="-7200000"/>
                    <a:satOff val="-100001"/>
                  </a:schemeClr>
                </a:solidFill>
                <a:latin typeface="Montserrat Bold"/>
                <a:ea typeface="Montserrat Bold"/>
                <a:cs typeface="Montserrat Bold"/>
                <a:sym typeface="Montserrat Bold"/>
              </a:defRPr>
            </a:lvl1pPr>
          </a:lstStyle>
          <a:p>
            <a:r>
              <a:rPr lang="en-US" dirty="0"/>
              <a:t>FEATURE IMPORTANCE</a:t>
            </a:r>
            <a:endParaRPr dirty="0"/>
          </a:p>
        </p:txBody>
      </p:sp>
      <p:sp>
        <p:nvSpPr>
          <p:cNvPr id="31" name="Rectangle 30">
            <a:extLst>
              <a:ext uri="{FF2B5EF4-FFF2-40B4-BE49-F238E27FC236}">
                <a16:creationId xmlns:a16="http://schemas.microsoft.com/office/drawing/2014/main" id="{EE7177D9-399C-D34B-B0DE-1A6775FE65CD}"/>
              </a:ext>
            </a:extLst>
          </p:cNvPr>
          <p:cNvSpPr/>
          <p:nvPr/>
        </p:nvSpPr>
        <p:spPr>
          <a:xfrm>
            <a:off x="21978257" y="587829"/>
            <a:ext cx="1567543" cy="1371600"/>
          </a:xfrm>
          <a:prstGeom prst="rect">
            <a:avLst/>
          </a:prstGeom>
          <a:solidFill>
            <a:schemeClr val="accent5">
              <a:hueOff val="-7200000"/>
              <a:satOff val="-100001"/>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7F7F7F"/>
              </a:solidFill>
              <a:effectLst/>
              <a:uFillTx/>
              <a:latin typeface="Calibri"/>
              <a:ea typeface="Calibri"/>
              <a:cs typeface="Calibri"/>
              <a:sym typeface="Calibri"/>
            </a:endParaRPr>
          </a:p>
        </p:txBody>
      </p:sp>
      <p:sp>
        <p:nvSpPr>
          <p:cNvPr id="33" name="TextBox 7">
            <a:extLst>
              <a:ext uri="{FF2B5EF4-FFF2-40B4-BE49-F238E27FC236}">
                <a16:creationId xmlns:a16="http://schemas.microsoft.com/office/drawing/2014/main" id="{CF231E54-E3F6-F34E-AABC-9EBEBD9DA2AF}"/>
              </a:ext>
            </a:extLst>
          </p:cNvPr>
          <p:cNvSpPr txBox="1">
            <a:spLocks noGrp="1"/>
          </p:cNvSpPr>
          <p:nvPr>
            <p:ph type="sldNum" sz="quarter" idx="2"/>
          </p:nvPr>
        </p:nvSpPr>
        <p:spPr>
          <a:xfrm>
            <a:off x="22580487" y="1039540"/>
            <a:ext cx="383607" cy="551145"/>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a:t>
            </a:fld>
            <a:endParaRPr/>
          </a:p>
        </p:txBody>
      </p:sp>
      <p:sp>
        <p:nvSpPr>
          <p:cNvPr id="34" name="Rectangle 13">
            <a:extLst>
              <a:ext uri="{FF2B5EF4-FFF2-40B4-BE49-F238E27FC236}">
                <a16:creationId xmlns:a16="http://schemas.microsoft.com/office/drawing/2014/main" id="{104D5088-C9D5-4E45-9CFC-BB065749AAF4}"/>
              </a:ext>
            </a:extLst>
          </p:cNvPr>
          <p:cNvSpPr/>
          <p:nvPr/>
        </p:nvSpPr>
        <p:spPr>
          <a:xfrm>
            <a:off x="14813280" y="16912"/>
            <a:ext cx="9558020" cy="13716000"/>
          </a:xfrm>
          <a:prstGeom prst="rect">
            <a:avLst/>
          </a:prstGeom>
          <a:solidFill>
            <a:schemeClr val="accent1">
              <a:lumMod val="50000"/>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solidFill>
                <a:schemeClr val="accent2"/>
              </a:solidFill>
            </a:endParaRPr>
          </a:p>
        </p:txBody>
      </p:sp>
      <p:pic>
        <p:nvPicPr>
          <p:cNvPr id="35" name="Picture 34" descr="A screenshot of a cell phone&#13;&#10;&#13;&#10;Description automatically generated">
            <a:extLst>
              <a:ext uri="{FF2B5EF4-FFF2-40B4-BE49-F238E27FC236}">
                <a16:creationId xmlns:a16="http://schemas.microsoft.com/office/drawing/2014/main" id="{396A2120-F479-B448-8721-4DF7241C40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80719" y="334779"/>
            <a:ext cx="6582230" cy="12341682"/>
          </a:xfrm>
          <a:prstGeom prst="rect">
            <a:avLst/>
          </a:prstGeom>
        </p:spPr>
      </p:pic>
      <p:cxnSp>
        <p:nvCxnSpPr>
          <p:cNvPr id="25" name="Straight Arrow Connector 24">
            <a:extLst>
              <a:ext uri="{FF2B5EF4-FFF2-40B4-BE49-F238E27FC236}">
                <a16:creationId xmlns:a16="http://schemas.microsoft.com/office/drawing/2014/main" id="{E2303B75-1719-6D48-BEC2-08F2E09AFC85}"/>
              </a:ext>
            </a:extLst>
          </p:cNvPr>
          <p:cNvCxnSpPr>
            <a:cxnSpLocks/>
          </p:cNvCxnSpPr>
          <p:nvPr/>
        </p:nvCxnSpPr>
        <p:spPr>
          <a:xfrm flipV="1">
            <a:off x="11299371" y="3987485"/>
            <a:ext cx="5192486" cy="1829662"/>
          </a:xfrm>
          <a:prstGeom prst="straightConnector1">
            <a:avLst/>
          </a:prstGeom>
          <a:noFill/>
          <a:ln w="38100" cap="flat">
            <a:solidFill>
              <a:schemeClr val="accent5">
                <a:lumMod val="25000"/>
              </a:schemeClr>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2F19870F-A907-8A45-B210-0D03A29572B6}"/>
              </a:ext>
            </a:extLst>
          </p:cNvPr>
          <p:cNvCxnSpPr>
            <a:cxnSpLocks/>
          </p:cNvCxnSpPr>
          <p:nvPr/>
        </p:nvCxnSpPr>
        <p:spPr>
          <a:xfrm>
            <a:off x="11563446" y="6529521"/>
            <a:ext cx="4664335" cy="5365"/>
          </a:xfrm>
          <a:prstGeom prst="straightConnector1">
            <a:avLst/>
          </a:prstGeom>
          <a:noFill/>
          <a:ln w="38100" cap="flat">
            <a:solidFill>
              <a:schemeClr val="accent5">
                <a:lumMod val="25000"/>
              </a:schemeClr>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E9901D0B-28F3-1243-A606-55EAB8A103FD}"/>
              </a:ext>
            </a:extLst>
          </p:cNvPr>
          <p:cNvCxnSpPr>
            <a:cxnSpLocks/>
          </p:cNvCxnSpPr>
          <p:nvPr/>
        </p:nvCxnSpPr>
        <p:spPr>
          <a:xfrm>
            <a:off x="11299371" y="7492341"/>
            <a:ext cx="5192486" cy="3614400"/>
          </a:xfrm>
          <a:prstGeom prst="straightConnector1">
            <a:avLst/>
          </a:prstGeom>
          <a:noFill/>
          <a:ln w="38100" cap="flat">
            <a:solidFill>
              <a:schemeClr val="accent5">
                <a:lumMod val="25000"/>
              </a:schemeClr>
            </a:solidFill>
            <a:prstDash val="solid"/>
            <a:miter lim="800000"/>
            <a:tailEnd type="triangle"/>
          </a:ln>
          <a:effectLst/>
          <a:sp3d/>
        </p:spPr>
        <p:style>
          <a:lnRef idx="0">
            <a:scrgbClr r="0" g="0" b="0"/>
          </a:lnRef>
          <a:fillRef idx="0">
            <a:scrgbClr r="0" g="0" b="0"/>
          </a:fillRef>
          <a:effectRef idx="0">
            <a:scrgbClr r="0" g="0" b="0"/>
          </a:effectRef>
          <a:fontRef idx="none"/>
        </p:style>
      </p:cxnSp>
      <p:graphicFrame>
        <p:nvGraphicFramePr>
          <p:cNvPr id="15" name="Table 14">
            <a:extLst>
              <a:ext uri="{FF2B5EF4-FFF2-40B4-BE49-F238E27FC236}">
                <a16:creationId xmlns:a16="http://schemas.microsoft.com/office/drawing/2014/main" id="{B0AF1330-EB0E-AB43-856B-B94A36E96E3F}"/>
              </a:ext>
            </a:extLst>
          </p:cNvPr>
          <p:cNvGraphicFramePr>
            <a:graphicFrameLocks noGrp="1"/>
          </p:cNvGraphicFramePr>
          <p:nvPr>
            <p:extLst>
              <p:ext uri="{D42A27DB-BD31-4B8C-83A1-F6EECF244321}">
                <p14:modId xmlns:p14="http://schemas.microsoft.com/office/powerpoint/2010/main" val="2387352607"/>
              </p:ext>
            </p:extLst>
          </p:nvPr>
        </p:nvGraphicFramePr>
        <p:xfrm>
          <a:off x="0" y="13027016"/>
          <a:ext cx="24371300" cy="688984"/>
        </p:xfrm>
        <a:graphic>
          <a:graphicData uri="http://schemas.openxmlformats.org/drawingml/2006/table">
            <a:tbl>
              <a:tblPr firstRow="1" bandRow="1">
                <a:tableStyleId>{5940675A-B579-460E-94D1-54222C63F5DA}</a:tableStyleId>
              </a:tblPr>
              <a:tblGrid>
                <a:gridCol w="4874260">
                  <a:extLst>
                    <a:ext uri="{9D8B030D-6E8A-4147-A177-3AD203B41FA5}">
                      <a16:colId xmlns:a16="http://schemas.microsoft.com/office/drawing/2014/main" val="2562361467"/>
                    </a:ext>
                  </a:extLst>
                </a:gridCol>
                <a:gridCol w="4874260">
                  <a:extLst>
                    <a:ext uri="{9D8B030D-6E8A-4147-A177-3AD203B41FA5}">
                      <a16:colId xmlns:a16="http://schemas.microsoft.com/office/drawing/2014/main" val="938463527"/>
                    </a:ext>
                  </a:extLst>
                </a:gridCol>
                <a:gridCol w="4874260">
                  <a:extLst>
                    <a:ext uri="{9D8B030D-6E8A-4147-A177-3AD203B41FA5}">
                      <a16:colId xmlns:a16="http://schemas.microsoft.com/office/drawing/2014/main" val="1520599154"/>
                    </a:ext>
                  </a:extLst>
                </a:gridCol>
                <a:gridCol w="4874260">
                  <a:extLst>
                    <a:ext uri="{9D8B030D-6E8A-4147-A177-3AD203B41FA5}">
                      <a16:colId xmlns:a16="http://schemas.microsoft.com/office/drawing/2014/main" val="2490029138"/>
                    </a:ext>
                  </a:extLst>
                </a:gridCol>
                <a:gridCol w="4874260">
                  <a:extLst>
                    <a:ext uri="{9D8B030D-6E8A-4147-A177-3AD203B41FA5}">
                      <a16:colId xmlns:a16="http://schemas.microsoft.com/office/drawing/2014/main" val="128232890"/>
                    </a:ext>
                  </a:extLst>
                </a:gridCol>
              </a:tblGrid>
              <a:tr h="688984">
                <a:tc>
                  <a:txBody>
                    <a:bodyPr/>
                    <a:lstStyle/>
                    <a:p>
                      <a:r>
                        <a:rPr lang="en-US" sz="2800" dirty="0">
                          <a:solidFill>
                            <a:sysClr val="windowText" lastClr="000000"/>
                          </a:solidFill>
                        </a:rPr>
                        <a:t>Introduction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r>
                        <a:rPr lang="en-US" sz="2800" dirty="0">
                          <a:solidFill>
                            <a:sysClr val="windowText" lastClr="000000"/>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r>
                        <a:rPr lang="en-US" sz="2800" dirty="0">
                          <a:solidFill>
                            <a:schemeClr val="bg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2800" dirty="0">
                          <a:solidFill>
                            <a:sysClr val="windowText" lastClr="000000"/>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r>
                        <a:rPr lang="en-US" sz="2800" dirty="0">
                          <a:solidFill>
                            <a:sysClr val="windowText" lastClr="000000"/>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extLst>
                  <a:ext uri="{0D108BD9-81ED-4DB2-BD59-A6C34878D82A}">
                    <a16:rowId xmlns:a16="http://schemas.microsoft.com/office/drawing/2014/main" val="1979840728"/>
                  </a:ext>
                </a:extLst>
              </a:tr>
            </a:tbl>
          </a:graphicData>
        </a:graphic>
      </p:graphicFrame>
    </p:spTree>
    <p:extLst>
      <p:ext uri="{BB962C8B-B14F-4D97-AF65-F5344CB8AC3E}">
        <p14:creationId xmlns:p14="http://schemas.microsoft.com/office/powerpoint/2010/main" val="1544078943"/>
      </p:ext>
    </p:extLst>
  </p:cSld>
  <p:clrMapOvr>
    <a:masterClrMapping/>
  </p:clrMapOvr>
  <p:transition spd="med"/>
</p:sld>
</file>

<file path=ppt/theme/theme1.xml><?xml version="1.0" encoding="utf-8"?>
<a:theme xmlns:a="http://schemas.openxmlformats.org/drawingml/2006/main" name="Office Theme">
  <a:themeElements>
    <a:clrScheme name="Office Theme">
      <a:dk1>
        <a:srgbClr val="7F7F7F"/>
      </a:dk1>
      <a:lt1>
        <a:srgbClr val="FFFFFF"/>
      </a:lt1>
      <a:dk2>
        <a:srgbClr val="A7A7A7"/>
      </a:dk2>
      <a:lt2>
        <a:srgbClr val="535353"/>
      </a:lt2>
      <a:accent1>
        <a:srgbClr val="005CDC"/>
      </a:accent1>
      <a:accent2>
        <a:srgbClr val="1A1D1F"/>
      </a:accent2>
      <a:accent3>
        <a:srgbClr val="313432"/>
      </a:accent3>
      <a:accent4>
        <a:srgbClr val="434545"/>
      </a:accent4>
      <a:accent5>
        <a:srgbClr val="FEFFFE"/>
      </a:accent5>
      <a:accent6>
        <a:srgbClr val="91969B"/>
      </a:accent6>
      <a:hlink>
        <a:srgbClr val="0000FF"/>
      </a:hlink>
      <a:folHlink>
        <a:srgbClr val="FF00FF"/>
      </a:folHlink>
    </a:clrScheme>
    <a:fontScheme name="Office Theme">
      <a:majorFont>
        <a:latin typeface="Helvetica"/>
        <a:ea typeface="Helvetica"/>
        <a:cs typeface="Helvetica"/>
      </a:majorFont>
      <a:minorFont>
        <a:latin typeface="Montserrat Light"/>
        <a:ea typeface="Montserrat Light"/>
        <a:cs typeface="Montserrat Light"/>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hueOff val="-7200000"/>
            <a:satOff val="-100001"/>
          </a:schemeClr>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005CDC"/>
      </a:accent1>
      <a:accent2>
        <a:srgbClr val="1A1D1F"/>
      </a:accent2>
      <a:accent3>
        <a:srgbClr val="313432"/>
      </a:accent3>
      <a:accent4>
        <a:srgbClr val="434545"/>
      </a:accent4>
      <a:accent5>
        <a:srgbClr val="FEFFFE"/>
      </a:accent5>
      <a:accent6>
        <a:srgbClr val="91969B"/>
      </a:accent6>
      <a:hlink>
        <a:srgbClr val="0000FF"/>
      </a:hlink>
      <a:folHlink>
        <a:srgbClr val="FF00FF"/>
      </a:folHlink>
    </a:clrScheme>
    <a:fontScheme name="Office Theme">
      <a:majorFont>
        <a:latin typeface="Helvetica"/>
        <a:ea typeface="Helvetica"/>
        <a:cs typeface="Helvetica"/>
      </a:majorFont>
      <a:minorFont>
        <a:latin typeface="Montserrat Light"/>
        <a:ea typeface="Montserrat Light"/>
        <a:cs typeface="Montserrat Light"/>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hueOff val="-7200000"/>
            <a:satOff val="-100001"/>
          </a:schemeClr>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2241</TotalTime>
  <Words>1535</Words>
  <Application>Microsoft Macintosh PowerPoint</Application>
  <PresentationFormat>Custom</PresentationFormat>
  <Paragraphs>314</Paragraphs>
  <Slides>23</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Franklin Gothic Medium</vt:lpstr>
      <vt:lpstr>Gill Sans</vt:lpstr>
      <vt:lpstr>Montserrat Bold</vt:lpstr>
      <vt:lpstr>Montserrat Light</vt:lpstr>
      <vt:lpstr>Montserrat Regular</vt:lpstr>
      <vt:lpstr>Proxima Nova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You Exec (https://youexec.com)</Manager>
  <Company>You Exec (https://youexec.com)</Company>
  <LinksUpToDate>false</LinksUpToDate>
  <SharedDoc>false</SharedDoc>
  <HyperlinkBase>https://youexec.com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 Exec (https://youexec.com)</dc:title>
  <dc:subject>You Exec (https://youexec.com)</dc:subject>
  <dc:creator>You Exec (https://youexec.com)</dc:creator>
  <cp:keywords>You Exec (https://youexec.com)</cp:keywords>
  <dc:description>You Exec (https://youexec.com)</dc:description>
  <cp:lastModifiedBy>Valerie Lim Yan Hui</cp:lastModifiedBy>
  <cp:revision>93</cp:revision>
  <dcterms:modified xsi:type="dcterms:W3CDTF">2020-02-18T04:35:23Z</dcterms:modified>
  <cp:category>You Exec (https://youexec.com)</cp:category>
</cp:coreProperties>
</file>